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7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389" r:id="rId15"/>
    <p:sldId id="372" r:id="rId16"/>
    <p:sldId id="385" r:id="rId17"/>
    <p:sldId id="386" r:id="rId18"/>
    <p:sldId id="384" r:id="rId19"/>
    <p:sldId id="373" r:id="rId20"/>
    <p:sldId id="387" r:id="rId21"/>
    <p:sldId id="390" r:id="rId22"/>
    <p:sldId id="375" r:id="rId23"/>
    <p:sldId id="376" r:id="rId24"/>
    <p:sldId id="401" r:id="rId25"/>
    <p:sldId id="377" r:id="rId26"/>
    <p:sldId id="378" r:id="rId27"/>
    <p:sldId id="391" r:id="rId28"/>
    <p:sldId id="381" r:id="rId29"/>
    <p:sldId id="382" r:id="rId30"/>
    <p:sldId id="383" r:id="rId31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anamists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5D5D"/>
    <a:srgbClr val="3A6695"/>
    <a:srgbClr val="1E2B57"/>
    <a:srgbClr val="134263"/>
    <a:srgbClr val="9CC5FD"/>
    <a:srgbClr val="014723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5" autoAdjust="0"/>
    <p:restoredTop sz="95782" autoAdjust="0"/>
  </p:normalViewPr>
  <p:slideViewPr>
    <p:cSldViewPr snapToGrid="0">
      <p:cViewPr varScale="1">
        <p:scale>
          <a:sx n="83" d="100"/>
          <a:sy n="83" d="100"/>
        </p:scale>
        <p:origin x="158" y="62"/>
      </p:cViewPr>
      <p:guideLst>
        <p:guide orient="horz" pos="205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8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的迭代器改变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的元素，因为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的元素值就是其键值，而键值有关系到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元素的排序，如果随意改变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中的元素值，那么就会打乱排好的顺序，会严重破坏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组织。换句话说：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cosnt_iterator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总结</a:t>
            </a:r>
            <a:endParaRPr lang="zh-CN" altLang="en-US" sz="1200" b="1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中只有元素的删除操作会导致指向该元素的迭代器失效，其他元素迭代器不受影响。</a:t>
            </a:r>
            <a:endParaRPr lang="zh-CN" altLang="en-US" sz="1200" b="1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元素的删除、插入操作会导致指向该元素以及后面的元素的迭代器失效。</a:t>
            </a:r>
            <a:endParaRPr lang="zh-CN" altLang="en-US" sz="1200" b="1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当插入（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PUSH_BACK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）一个元素后，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操作返回的迭代器肯定失效。</a:t>
            </a:r>
            <a:endParaRPr lang="zh-CN" altLang="en-US" sz="1200" b="1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当插入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(PUSH_BACK)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一个元素后，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返回值与没有插入元素之前相比有改变，则需要重新加载整个容器，此时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操作返回的迭代器都会失效。不增容不会导致迭代器失效。</a:t>
            </a:r>
            <a:endParaRPr lang="zh-CN" altLang="en-US" sz="1200" b="1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当进行删除操作（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POP_BACK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）后，指向删除点的迭代器全部失效；指向删除点后面的元素的迭代器也将全部失效。</a:t>
            </a:r>
            <a:endParaRPr lang="en-US" altLang="zh-CN" sz="1200" b="1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试一下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5} 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3}</a:t>
            </a:r>
            <a:endParaRPr lang="zh-CN" altLang="en-US" sz="1200" b="1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可以参考</a:t>
            </a:r>
            <a:r>
              <a:rPr lang="en-US" altLang="zh-CN" dirty="0"/>
              <a:t>C++primer</a:t>
            </a:r>
            <a:r>
              <a:rPr lang="zh-CN" altLang="en-US" dirty="0"/>
              <a:t>中文版第五版</a:t>
            </a:r>
            <a:r>
              <a:rPr lang="en-US" altLang="zh-CN" dirty="0"/>
              <a:t>10.3.2-10.3.3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real:</a:t>
            </a:r>
            <a:r>
              <a:rPr lang="zh-CN" altLang="en-US" dirty="0"/>
              <a:t>指的是从开始到结束所花费的时间。比如进程在等待</a:t>
            </a:r>
            <a:r>
              <a:rPr lang="en-US" altLang="zh-CN" dirty="0"/>
              <a:t>I/O</a:t>
            </a:r>
            <a:r>
              <a:rPr lang="zh-CN" altLang="en-US" dirty="0"/>
              <a:t>完成，这个阻塞时间也会被计算在内。</a:t>
            </a:r>
            <a:endParaRPr lang="en-US" altLang="zh-CN" dirty="0"/>
          </a:p>
          <a:p>
            <a:r>
              <a:rPr lang="en-US" altLang="zh-CN" dirty="0"/>
              <a:t>user</a:t>
            </a:r>
            <a:r>
              <a:rPr lang="zh-CN" altLang="en-US" dirty="0"/>
              <a:t>：指的是进程在用户态（</a:t>
            </a:r>
            <a:r>
              <a:rPr lang="en-US" altLang="zh-CN" dirty="0"/>
              <a:t>User Mode</a:t>
            </a:r>
            <a:r>
              <a:rPr lang="zh-CN" altLang="en-US" dirty="0"/>
              <a:t>）所花费的时间，只统计本进程所使用的时间，注意是指多核。</a:t>
            </a:r>
            <a:endParaRPr lang="en-US" altLang="zh-CN" dirty="0"/>
          </a:p>
          <a:p>
            <a:r>
              <a:rPr lang="en-US" altLang="zh-CN" dirty="0"/>
              <a:t>sys</a:t>
            </a:r>
            <a:r>
              <a:rPr lang="zh-CN" altLang="en-US" dirty="0"/>
              <a:t>：指的是进程在核心态（</a:t>
            </a:r>
            <a:r>
              <a:rPr lang="en-US" altLang="zh-CN" dirty="0"/>
              <a:t>Kernel Mode</a:t>
            </a:r>
            <a:r>
              <a:rPr lang="zh-CN" altLang="en-US" dirty="0"/>
              <a:t>）花费的</a:t>
            </a:r>
            <a:r>
              <a:rPr lang="en-US" altLang="zh-CN" dirty="0"/>
              <a:t>CPU</a:t>
            </a:r>
            <a:r>
              <a:rPr lang="zh-CN" altLang="en-US" dirty="0"/>
              <a:t>时间量，指的是内核中的系统调用所花费的时间，只统计本进程所使用的时间。</a:t>
            </a:r>
            <a:endParaRPr lang="zh-CN" altLang="en-US" dirty="0"/>
          </a:p>
          <a:p>
            <a:r>
              <a:rPr lang="en-US" altLang="zh-CN" dirty="0"/>
              <a:t>————————————————</a:t>
            </a:r>
            <a:endParaRPr lang="en-US" altLang="zh-CN" dirty="0"/>
          </a:p>
          <a:p>
            <a:r>
              <a:rPr lang="zh-CN" altLang="en-US" dirty="0"/>
              <a:t>版权声明：本文为</a:t>
            </a:r>
            <a:r>
              <a:rPr lang="en-US" altLang="zh-CN" dirty="0"/>
              <a:t>CSDN</a:t>
            </a:r>
            <a:r>
              <a:rPr lang="zh-CN" altLang="en-US" dirty="0"/>
              <a:t>博主「绅士</a:t>
            </a:r>
            <a:r>
              <a:rPr lang="en-US" altLang="zh-CN" dirty="0" err="1"/>
              <a:t>jiejie</a:t>
            </a:r>
            <a:r>
              <a:rPr lang="zh-CN" altLang="en-US" dirty="0"/>
              <a:t>」的原创文章，遵循</a:t>
            </a:r>
            <a:r>
              <a:rPr lang="en-US" altLang="zh-CN" dirty="0"/>
              <a:t>CC 4.0 BY-SA</a:t>
            </a:r>
            <a:r>
              <a:rPr lang="zh-CN" altLang="en-US" dirty="0"/>
              <a:t>版权协议，转载请附上原文出处链接及本声明。</a:t>
            </a:r>
            <a:endParaRPr lang="zh-CN" altLang="en-US" dirty="0"/>
          </a:p>
          <a:p>
            <a:r>
              <a:rPr lang="zh-CN" altLang="en-US" dirty="0"/>
              <a:t>原文链接：</a:t>
            </a:r>
            <a:r>
              <a:rPr lang="en-US" altLang="zh-CN" dirty="0"/>
              <a:t>https://blog.csdn.net/weixin_38106322/article/details/109004202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hyperlink" Target="https://qingcms.gitee.io/cppreference/20210212/zh/cpp/container.html" TargetMode="Externa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tags" Target="../tags/tag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语言标准模板库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(STL)</a:t>
            </a:r>
            <a:endParaRPr lang="en-US" altLang="zh-CN" sz="6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中山大学程序设计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慕课小组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150"/>
                            </p:stCondLst>
                            <p:childTnLst>
                              <p:par>
                                <p:cTn id="1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bldLvl="0" animBg="1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EXP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Stack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7358" y="1702340"/>
            <a:ext cx="10408596" cy="44012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// palindrome.cpp  </a:t>
            </a:r>
            <a:r>
              <a:rPr lang="zh-CN" altLang="en-US" sz="1400" dirty="0">
                <a:latin typeface="Consolas" panose="020B0609020204030204" pitchFamily="49" charset="0"/>
              </a:rPr>
              <a:t>功能： 判断给定文本是否回文（正读反读都一样的文本）  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// </a:t>
            </a:r>
            <a:r>
              <a:rPr lang="zh-CN" altLang="en-US" sz="1400" dirty="0">
                <a:latin typeface="Consolas" panose="020B0609020204030204" pitchFamily="49" charset="0"/>
              </a:rPr>
              <a:t>演示</a:t>
            </a:r>
            <a:r>
              <a:rPr lang="en-US" altLang="zh-CN" sz="1400" dirty="0">
                <a:latin typeface="Consolas" panose="020B0609020204030204" pitchFamily="49" charset="0"/>
              </a:rPr>
              <a:t>stack</a:t>
            </a:r>
            <a:r>
              <a:rPr lang="zh-CN" altLang="en-US" sz="1400" dirty="0">
                <a:latin typeface="Consolas" panose="020B0609020204030204" pitchFamily="49" charset="0"/>
              </a:rPr>
              <a:t>适配器的使用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bool palindrome(const string&amp; text);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int main() {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string text;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while (true) {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</a:rPr>
              <a:t>cout</a:t>
            </a:r>
            <a:r>
              <a:rPr lang="en-US" altLang="zh-CN" sz="1400" dirty="0">
                <a:latin typeface="Consolas" panose="020B0609020204030204" pitchFamily="49" charset="0"/>
              </a:rPr>
              <a:t> &lt;&lt; "Enter the text(\"quit\" to end program):" &lt;&lt; </a:t>
            </a:r>
            <a:r>
              <a:rPr lang="en-US" altLang="zh-CN" sz="1400" dirty="0" err="1">
                <a:latin typeface="Consolas" panose="020B0609020204030204" pitchFamily="49" charset="0"/>
              </a:rPr>
              <a:t>endl</a:t>
            </a:r>
            <a:r>
              <a:rPr lang="en-US" altLang="zh-CN" sz="1400" dirty="0">
                <a:latin typeface="Consolas" panose="020B0609020204030204" pitchFamily="49" charset="0"/>
              </a:rPr>
              <a:t>; // </a:t>
            </a:r>
            <a:r>
              <a:rPr lang="zh-CN" altLang="en-US" sz="1400" dirty="0">
                <a:latin typeface="Consolas" panose="020B0609020204030204" pitchFamily="49" charset="0"/>
              </a:rPr>
              <a:t>输入文本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</a:rPr>
              <a:t>getline</a:t>
            </a:r>
            <a:r>
              <a:rPr lang="en-US" altLang="zh-CN" sz="1400" dirty="0"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latin typeface="Consolas" panose="020B0609020204030204" pitchFamily="49" charset="0"/>
              </a:rPr>
              <a:t>cin</a:t>
            </a:r>
            <a:r>
              <a:rPr lang="en-US" altLang="zh-CN" sz="1400" dirty="0">
                <a:latin typeface="Consolas" panose="020B0609020204030204" pitchFamily="49" charset="0"/>
              </a:rPr>
              <a:t>, text);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if (text == "quit")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    break;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if (palindrome(text))                                       // </a:t>
            </a:r>
            <a:r>
              <a:rPr lang="zh-CN" altLang="en-US" sz="1400" dirty="0">
                <a:latin typeface="Consolas" panose="020B0609020204030204" pitchFamily="49" charset="0"/>
              </a:rPr>
              <a:t>是回文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latin typeface="Consolas" panose="020B0609020204030204" pitchFamily="49" charset="0"/>
              </a:rPr>
              <a:t>cout</a:t>
            </a:r>
            <a:r>
              <a:rPr lang="en-US" altLang="zh-CN" sz="1400" dirty="0">
                <a:latin typeface="Consolas" panose="020B0609020204030204" pitchFamily="49" charset="0"/>
              </a:rPr>
              <a:t> &lt;&lt; "The text you typed is a palindrome." &lt;&lt; </a:t>
            </a:r>
            <a:r>
              <a:rPr lang="en-US" altLang="zh-CN" sz="1400" dirty="0" err="1">
                <a:latin typeface="Consolas" panose="020B0609020204030204" pitchFamily="49" charset="0"/>
              </a:rPr>
              <a:t>endl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else                                                        // </a:t>
            </a:r>
            <a:r>
              <a:rPr lang="zh-CN" altLang="en-US" sz="1400" dirty="0">
                <a:latin typeface="Consolas" panose="020B0609020204030204" pitchFamily="49" charset="0"/>
              </a:rPr>
              <a:t>不是回文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latin typeface="Consolas" panose="020B0609020204030204" pitchFamily="49" charset="0"/>
              </a:rPr>
              <a:t>cout</a:t>
            </a:r>
            <a:r>
              <a:rPr lang="en-US" altLang="zh-CN" sz="1400" dirty="0">
                <a:latin typeface="Consolas" panose="020B0609020204030204" pitchFamily="49" charset="0"/>
              </a:rPr>
              <a:t> &lt;&lt; "The text you typed is NOT a palindrome." &lt;&lt; </a:t>
            </a:r>
            <a:r>
              <a:rPr lang="en-US" altLang="zh-CN" sz="1400" dirty="0" err="1">
                <a:latin typeface="Consolas" panose="020B0609020204030204" pitchFamily="49" charset="0"/>
              </a:rPr>
              <a:t>endl</a:t>
            </a:r>
            <a:r>
              <a:rPr lang="en-US" altLang="zh-CN" sz="1400" dirty="0">
                <a:latin typeface="Consolas" panose="020B0609020204030204" pitchFamily="49" charset="0"/>
              </a:rPr>
              <a:t>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}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return 0;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} 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90249" y="1588040"/>
            <a:ext cx="1350818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stack.cpp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EXP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：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Stack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7358" y="1702340"/>
            <a:ext cx="10408596" cy="44012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</a:rPr>
              <a:t>bool palindrome(const string&amp; text) {   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stack&lt;</a:t>
            </a:r>
            <a:r>
              <a:rPr lang="en-US" altLang="zh-CN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char,std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::vector&lt;int&gt;&gt; </a:t>
            </a:r>
            <a:r>
              <a:rPr lang="en-US" altLang="zh-CN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cstack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;                        </a:t>
            </a:r>
            <a:r>
              <a:rPr lang="en-US" altLang="zh-CN" sz="1400" dirty="0">
                <a:solidFill>
                  <a:schemeClr val="tx1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指定容器类型</a:t>
            </a:r>
            <a:endParaRPr lang="en-US" altLang="zh-CN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latin typeface="Consolas" panose="020B0609020204030204" pitchFamily="49" charset="0"/>
              </a:rPr>
              <a:t>size_t</a:t>
            </a:r>
            <a:r>
              <a:rPr lang="en-US" altLang="zh-CN" sz="1400" dirty="0">
                <a:latin typeface="Consolas" panose="020B0609020204030204" pitchFamily="49" charset="0"/>
              </a:rPr>
              <a:t> length = </a:t>
            </a:r>
            <a:r>
              <a:rPr lang="en-US" altLang="zh-CN" sz="1400" dirty="0" err="1">
                <a:latin typeface="Consolas" panose="020B0609020204030204" pitchFamily="49" charset="0"/>
              </a:rPr>
              <a:t>text.size</a:t>
            </a:r>
            <a:r>
              <a:rPr lang="en-US" altLang="zh-CN" sz="1400" dirty="0">
                <a:latin typeface="Consolas" panose="020B0609020204030204" pitchFamily="49" charset="0"/>
              </a:rPr>
              <a:t>();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latin typeface="Consolas" panose="020B0609020204030204" pitchFamily="49" charset="0"/>
              </a:rPr>
              <a:t>size_t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comparePos</a:t>
            </a:r>
            <a:r>
              <a:rPr lang="en-US" altLang="zh-CN" sz="1400" dirty="0">
                <a:latin typeface="Consolas" panose="020B0609020204030204" pitchFamily="49" charset="0"/>
              </a:rPr>
              <a:t>;                                          // </a:t>
            </a:r>
            <a:r>
              <a:rPr lang="zh-CN" altLang="en-US" sz="1400" dirty="0">
                <a:latin typeface="Consolas" panose="020B0609020204030204" pitchFamily="49" charset="0"/>
              </a:rPr>
              <a:t>比较位置 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latin typeface="Consolas" panose="020B0609020204030204" pitchFamily="49" charset="0"/>
              </a:rPr>
              <a:t>for (</a:t>
            </a:r>
            <a:r>
              <a:rPr lang="en-US" altLang="zh-CN" sz="1400" dirty="0" err="1">
                <a:latin typeface="Consolas" panose="020B0609020204030204" pitchFamily="49" charset="0"/>
              </a:rPr>
              <a:t>size_t</a:t>
            </a:r>
            <a:r>
              <a:rPr lang="en-US" altLang="zh-CN" sz="1400" dirty="0"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= 0;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 &lt; length/2; </a:t>
            </a:r>
            <a:r>
              <a:rPr lang="en-US" altLang="zh-CN" sz="1400" dirty="0" err="1"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latin typeface="Consolas" panose="020B0609020204030204" pitchFamily="49" charset="0"/>
              </a:rPr>
              <a:t>++)                       // </a:t>
            </a:r>
            <a:r>
              <a:rPr lang="zh-CN" altLang="en-US" sz="1400" dirty="0">
                <a:latin typeface="Consolas" panose="020B0609020204030204" pitchFamily="49" charset="0"/>
              </a:rPr>
              <a:t>将文本</a:t>
            </a:r>
            <a:r>
              <a:rPr lang="en-US" altLang="zh-CN" sz="1400" dirty="0">
                <a:latin typeface="Consolas" panose="020B0609020204030204" pitchFamily="49" charset="0"/>
              </a:rPr>
              <a:t>text</a:t>
            </a:r>
            <a:r>
              <a:rPr lang="zh-CN" altLang="en-US" sz="1400" dirty="0">
                <a:latin typeface="Consolas" panose="020B0609020204030204" pitchFamily="49" charset="0"/>
              </a:rPr>
              <a:t>的前半部分压入栈</a:t>
            </a:r>
            <a:r>
              <a:rPr lang="en-US" altLang="zh-CN" sz="1400" dirty="0" err="1">
                <a:latin typeface="Consolas" panose="020B0609020204030204" pitchFamily="49" charset="0"/>
              </a:rPr>
              <a:t>cstack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cstack.push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(text[</a:t>
            </a:r>
            <a:r>
              <a:rPr lang="en-US" altLang="zh-CN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]);</a:t>
            </a:r>
            <a:endParaRPr lang="en-US" altLang="zh-CN" sz="14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// </a:t>
            </a:r>
            <a:r>
              <a:rPr lang="zh-CN" altLang="en-US" sz="1400" dirty="0">
                <a:latin typeface="Consolas" panose="020B0609020204030204" pitchFamily="49" charset="0"/>
              </a:rPr>
              <a:t>将文本</a:t>
            </a:r>
            <a:r>
              <a:rPr lang="en-US" altLang="zh-CN" sz="1400" dirty="0">
                <a:latin typeface="Consolas" panose="020B0609020204030204" pitchFamily="49" charset="0"/>
              </a:rPr>
              <a:t>text</a:t>
            </a:r>
            <a:r>
              <a:rPr lang="zh-CN" altLang="en-US" sz="1400" dirty="0">
                <a:latin typeface="Consolas" panose="020B0609020204030204" pitchFamily="49" charset="0"/>
              </a:rPr>
              <a:t>的后半部分逐个字符与前半部分的对应字符进行比较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latin typeface="Consolas" panose="020B0609020204030204" pitchFamily="49" charset="0"/>
              </a:rPr>
              <a:t>if (length % 2 == 0)                                        // </a:t>
            </a:r>
            <a:r>
              <a:rPr lang="zh-CN" altLang="en-US" sz="1400" dirty="0">
                <a:latin typeface="Consolas" panose="020B0609020204030204" pitchFamily="49" charset="0"/>
              </a:rPr>
              <a:t>设定比较起点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</a:rPr>
              <a:t>comparePos</a:t>
            </a:r>
            <a:r>
              <a:rPr lang="en-US" altLang="zh-CN" sz="1400" dirty="0">
                <a:latin typeface="Consolas" panose="020B0609020204030204" pitchFamily="49" charset="0"/>
              </a:rPr>
              <a:t> = length / 2;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else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</a:rPr>
              <a:t>comparePos</a:t>
            </a:r>
            <a:r>
              <a:rPr lang="en-US" altLang="zh-CN" sz="1400" dirty="0">
                <a:latin typeface="Consolas" panose="020B0609020204030204" pitchFamily="49" charset="0"/>
              </a:rPr>
              <a:t> = length / 2 + 1;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while (!</a:t>
            </a:r>
            <a:r>
              <a:rPr lang="en-US" altLang="zh-CN" sz="1400" dirty="0" err="1">
                <a:latin typeface="Consolas" panose="020B0609020204030204" pitchFamily="49" charset="0"/>
              </a:rPr>
              <a:t>cstack.empty</a:t>
            </a:r>
            <a:r>
              <a:rPr lang="en-US" altLang="zh-CN" sz="1400" dirty="0">
                <a:latin typeface="Consolas" panose="020B0609020204030204" pitchFamily="49" charset="0"/>
              </a:rPr>
              <a:t>()) {                                   // </a:t>
            </a:r>
            <a:r>
              <a:rPr lang="zh-CN" altLang="en-US" sz="1400" dirty="0">
                <a:latin typeface="Consolas" panose="020B0609020204030204" pitchFamily="49" charset="0"/>
              </a:rPr>
              <a:t>比较对应字符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latin typeface="Consolas" panose="020B0609020204030204" pitchFamily="49" charset="0"/>
              </a:rPr>
              <a:t>if (text[</a:t>
            </a:r>
            <a:r>
              <a:rPr lang="en-US" altLang="zh-CN" sz="1400" dirty="0" err="1">
                <a:latin typeface="Consolas" panose="020B0609020204030204" pitchFamily="49" charset="0"/>
              </a:rPr>
              <a:t>comparePos</a:t>
            </a:r>
            <a:r>
              <a:rPr lang="en-US" altLang="zh-CN" sz="1400" dirty="0">
                <a:latin typeface="Consolas" panose="020B0609020204030204" pitchFamily="49" charset="0"/>
              </a:rPr>
              <a:t>] != </a:t>
            </a:r>
            <a:r>
              <a:rPr lang="en-US" altLang="zh-CN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cstack.top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400" dirty="0">
                <a:latin typeface="Consolas" panose="020B0609020204030204" pitchFamily="49" charset="0"/>
              </a:rPr>
              <a:t>)                   // </a:t>
            </a:r>
            <a:r>
              <a:rPr lang="zh-CN" altLang="en-US" sz="1400" dirty="0">
                <a:latin typeface="Consolas" panose="020B0609020204030204" pitchFamily="49" charset="0"/>
              </a:rPr>
              <a:t>对应字符不相同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        </a:t>
            </a:r>
            <a:r>
              <a:rPr lang="en-US" altLang="zh-CN" sz="1400" dirty="0">
                <a:latin typeface="Consolas" panose="020B0609020204030204" pitchFamily="49" charset="0"/>
              </a:rPr>
              <a:t>break;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cstack.pop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1400" dirty="0">
                <a:latin typeface="Consolas" panose="020B0609020204030204" pitchFamily="49" charset="0"/>
              </a:rPr>
              <a:t>;                                           // </a:t>
            </a:r>
            <a:r>
              <a:rPr lang="zh-CN" altLang="en-US" sz="1400" dirty="0">
                <a:latin typeface="Consolas" panose="020B0609020204030204" pitchFamily="49" charset="0"/>
              </a:rPr>
              <a:t>对应字符出栈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latin typeface="Consolas" panose="020B0609020204030204" pitchFamily="49" charset="0"/>
              </a:rPr>
              <a:t>comparePos</a:t>
            </a:r>
            <a:r>
              <a:rPr lang="en-US" altLang="zh-CN" sz="1400" dirty="0">
                <a:latin typeface="Consolas" panose="020B0609020204030204" pitchFamily="49" charset="0"/>
              </a:rPr>
              <a:t>++;                                           // </a:t>
            </a:r>
            <a:r>
              <a:rPr lang="zh-CN" altLang="en-US" sz="1400" dirty="0">
                <a:latin typeface="Consolas" panose="020B0609020204030204" pitchFamily="49" charset="0"/>
              </a:rPr>
              <a:t>比较位置后移一个字符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if (</a:t>
            </a:r>
            <a:r>
              <a:rPr lang="en-US" altLang="zh-CN" sz="1400" dirty="0" err="1">
                <a:solidFill>
                  <a:srgbClr val="C00000"/>
                </a:solidFill>
                <a:latin typeface="Consolas" panose="020B0609020204030204" pitchFamily="49" charset="0"/>
              </a:rPr>
              <a:t>cstack.empty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1400" dirty="0">
                <a:latin typeface="Consolas" panose="020B0609020204030204" pitchFamily="49" charset="0"/>
              </a:rPr>
              <a:t>return true;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    else    return false;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90249" y="1588040"/>
            <a:ext cx="1350818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stack.cpp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688447" y="2010006"/>
            <a:ext cx="4701459" cy="259928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72487" y="2098156"/>
            <a:ext cx="4333378" cy="2422988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3" y="1107752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3" y="1909423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746944" y="3611874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2.3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03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3" y="1107752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是什么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3" y="1909423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容器</a:t>
            </a:r>
            <a:endParaRPr lang="zh-CN" altLang="en-US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8025938" y="3611874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适配器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rgbClr val="FFFF00"/>
                </a:solidFill>
                <a:ea typeface="微软雅黑" panose="020B0503020204020204" pitchFamily="34" charset="-122"/>
              </a:rPr>
              <a:t>迭代器</a:t>
            </a:r>
            <a:endParaRPr lang="zh-CN" altLang="en-US" sz="2000" b="1" kern="0" dirty="0">
              <a:solidFill>
                <a:srgbClr val="FFFF00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1522326" y="3591293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1673008" y="259850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42043" y="571169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4" name="圆角矩形 3"/>
          <p:cNvSpPr/>
          <p:nvPr/>
        </p:nvSpPr>
        <p:spPr>
          <a:xfrm>
            <a:off x="6746943" y="571169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的痛点：编译速度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8" name="圆角矩形 7"/>
          <p:cNvSpPr/>
          <p:nvPr/>
        </p:nvSpPr>
        <p:spPr>
          <a:xfrm>
            <a:off x="5642043" y="491002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19" name="圆角矩形 61"/>
          <p:cNvSpPr/>
          <p:nvPr/>
        </p:nvSpPr>
        <p:spPr>
          <a:xfrm>
            <a:off x="6746943" y="491002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算法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0" name="圆角矩形 6"/>
          <p:cNvSpPr/>
          <p:nvPr/>
        </p:nvSpPr>
        <p:spPr>
          <a:xfrm>
            <a:off x="6746944" y="3140427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2.2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圆角矩形 60"/>
          <p:cNvSpPr/>
          <p:nvPr/>
        </p:nvSpPr>
        <p:spPr>
          <a:xfrm>
            <a:off x="8025938" y="3140427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关联容器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圆角矩形 6"/>
          <p:cNvSpPr/>
          <p:nvPr/>
        </p:nvSpPr>
        <p:spPr>
          <a:xfrm>
            <a:off x="6746944" y="2646923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2.1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圆角矩形 60"/>
          <p:cNvSpPr/>
          <p:nvPr/>
        </p:nvSpPr>
        <p:spPr>
          <a:xfrm>
            <a:off x="8025938" y="2646923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顺序容器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迭代器 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–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类别（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9" name="Group 19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712306" y="1717675"/>
          <a:ext cx="8928100" cy="2414576"/>
        </p:xfrm>
        <a:graphic>
          <a:graphicData uri="http://schemas.openxmlformats.org/drawingml/2006/table">
            <a:tbl>
              <a:tblPr/>
              <a:tblGrid>
                <a:gridCol w="2492375"/>
                <a:gridCol w="850900"/>
                <a:gridCol w="1616075"/>
                <a:gridCol w="3968750"/>
              </a:tblGrid>
              <a:tr h="70325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迭代器类别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功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能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支持的操作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备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注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807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输入迭代器</a:t>
                      </a:r>
                      <a:b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input iterator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读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97155"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9715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const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97155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const -&gt;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输入迭代器的解引用（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）操作的结果只能作为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右值</a:t>
                      </a:r>
                      <a:r>
                        <a:rPr kumimoji="0" lang="en-US" altLang="zh-CN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[1]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使用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325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输出迭代器</a:t>
                      </a:r>
                      <a:b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output iterator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写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-&gt;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输出迭代器的解引用（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）操作的结果可以作为左值</a:t>
                      </a:r>
                      <a:r>
                        <a:rPr kumimoji="0" lang="en-US" altLang="zh-CN" sz="20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[2]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使用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712306" y="4301820"/>
            <a:ext cx="8928100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200" dirty="0">
                <a:latin typeface="Consolas" panose="020B0609020204030204" pitchFamily="49" charset="0"/>
              </a:rPr>
              <a:t>int main() {</a:t>
            </a:r>
            <a:endParaRPr lang="zh-CN" altLang="en-US" sz="1200" dirty="0">
              <a:latin typeface="Consolas" panose="020B0609020204030204" pitchFamily="49" charset="0"/>
            </a:endParaRPr>
          </a:p>
          <a:p>
            <a:r>
              <a:rPr lang="zh-CN" altLang="en-US" sz="1200" dirty="0">
                <a:latin typeface="Consolas" panose="020B0609020204030204" pitchFamily="49" charset="0"/>
              </a:rPr>
              <a:t>	// DEMO1: </a:t>
            </a:r>
            <a:r>
              <a:rPr lang="zh-CN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read only </a:t>
            </a:r>
            <a:r>
              <a:rPr lang="zh-CN" altLang="en-US" sz="1200" dirty="0">
                <a:latin typeface="Consolas" panose="020B0609020204030204" pitchFamily="49" charset="0"/>
              </a:rPr>
              <a:t>iterator</a:t>
            </a:r>
            <a:endParaRPr lang="zh-CN" altLang="en-US" sz="1200" dirty="0">
              <a:latin typeface="Consolas" panose="020B0609020204030204" pitchFamily="49" charset="0"/>
            </a:endParaRPr>
          </a:p>
          <a:p>
            <a:r>
              <a:rPr lang="zh-CN" altLang="en-US" sz="1200" dirty="0">
                <a:latin typeface="Consolas" panose="020B0609020204030204" pitchFamily="49" charset="0"/>
              </a:rPr>
              <a:t>	</a:t>
            </a:r>
            <a:r>
              <a:rPr lang="zh-CN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const</a:t>
            </a:r>
            <a:r>
              <a:rPr lang="zh-CN" altLang="en-US" sz="1200" dirty="0">
                <a:latin typeface="Consolas" panose="020B0609020204030204" pitchFamily="49" charset="0"/>
              </a:rPr>
              <a:t> vector&lt;int&gt; iv {1,2,3,4,5,6,7};</a:t>
            </a:r>
            <a:endParaRPr lang="zh-CN" altLang="en-US" sz="1200" dirty="0">
              <a:latin typeface="Consolas" panose="020B0609020204030204" pitchFamily="49" charset="0"/>
            </a:endParaRPr>
          </a:p>
          <a:p>
            <a:r>
              <a:rPr lang="zh-CN" altLang="en-US" sz="1200" dirty="0">
                <a:latin typeface="Consolas" panose="020B0609020204030204" pitchFamily="49" charset="0"/>
              </a:rPr>
              <a:t>	auto it1 = iv.begin();  </a:t>
            </a:r>
            <a:endParaRPr lang="zh-CN" altLang="en-US" sz="1200" dirty="0">
              <a:latin typeface="Consolas" panose="020B0609020204030204" pitchFamily="49" charset="0"/>
            </a:endParaRPr>
          </a:p>
          <a:p>
            <a:r>
              <a:rPr lang="zh-CN" altLang="en-US" sz="1200" dirty="0">
                <a:latin typeface="Consolas" panose="020B0609020204030204" pitchFamily="49" charset="0"/>
              </a:rPr>
              <a:t>	// *it1 = 3; // error: assignment of read-only location</a:t>
            </a:r>
            <a:endParaRPr lang="zh-CN" altLang="en-US" sz="1200" dirty="0">
              <a:latin typeface="Consolas" panose="020B0609020204030204" pitchFamily="49" charset="0"/>
            </a:endParaRPr>
          </a:p>
          <a:p>
            <a:r>
              <a:rPr lang="zh-CN" altLang="en-US" sz="1200" dirty="0">
                <a:latin typeface="Consolas" panose="020B0609020204030204" pitchFamily="49" charset="0"/>
              </a:rPr>
              <a:t>	</a:t>
            </a:r>
            <a:endParaRPr lang="zh-CN" altLang="en-US" sz="1200" dirty="0">
              <a:latin typeface="Consolas" panose="020B0609020204030204" pitchFamily="49" charset="0"/>
            </a:endParaRPr>
          </a:p>
          <a:p>
            <a:r>
              <a:rPr lang="zh-CN" altLang="en-US" sz="1200" dirty="0">
                <a:latin typeface="Consolas" panose="020B0609020204030204" pitchFamily="49" charset="0"/>
              </a:rPr>
              <a:t>	</a:t>
            </a:r>
            <a:r>
              <a:rPr lang="zh-CN" alt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set</a:t>
            </a:r>
            <a:r>
              <a:rPr lang="zh-CN" altLang="en-US" sz="1200" dirty="0">
                <a:latin typeface="Consolas" panose="020B0609020204030204" pitchFamily="49" charset="0"/>
              </a:rPr>
              <a:t>&lt;int&gt; is {1,2,1,3,1,4};</a:t>
            </a:r>
            <a:endParaRPr lang="zh-CN" altLang="en-US" sz="1200" dirty="0">
              <a:latin typeface="Consolas" panose="020B0609020204030204" pitchFamily="49" charset="0"/>
            </a:endParaRPr>
          </a:p>
          <a:p>
            <a:r>
              <a:rPr lang="zh-CN" altLang="en-US" sz="1200" dirty="0">
                <a:latin typeface="Consolas" panose="020B0609020204030204" pitchFamily="49" charset="0"/>
              </a:rPr>
              <a:t>	auto it2 = is.begin();</a:t>
            </a:r>
            <a:endParaRPr lang="zh-CN" altLang="en-US" sz="1200" dirty="0">
              <a:latin typeface="Consolas" panose="020B0609020204030204" pitchFamily="49" charset="0"/>
            </a:endParaRPr>
          </a:p>
          <a:p>
            <a:r>
              <a:rPr lang="zh-CN" altLang="en-US" sz="1200" dirty="0">
                <a:latin typeface="Consolas" panose="020B0609020204030204" pitchFamily="49" charset="0"/>
              </a:rPr>
              <a:t>	// *it2 = 5;  // error: assignment of read-only location	</a:t>
            </a:r>
            <a:endParaRPr lang="zh-CN" altLang="en-US" sz="1200" dirty="0">
              <a:latin typeface="Consolas" panose="020B0609020204030204" pitchFamily="49" charset="0"/>
            </a:endParaRPr>
          </a:p>
          <a:p>
            <a:r>
              <a:rPr lang="zh-CN" altLang="en-US" sz="1200" dirty="0">
                <a:latin typeface="Consolas" panose="020B0609020204030204" pitchFamily="49" charset="0"/>
              </a:rPr>
              <a:t>} </a:t>
            </a:r>
            <a:endParaRPr lang="zh-CN" altLang="en-US" sz="1200" dirty="0">
              <a:latin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308571" y="4227022"/>
            <a:ext cx="1350818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it-type.cpp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迭代器 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–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类别（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2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28073" y="4614591"/>
            <a:ext cx="8928100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000" dirty="0">
                <a:latin typeface="Consolas" panose="020B0609020204030204" pitchFamily="49" charset="0"/>
              </a:rPr>
              <a:t>int main() {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// DEMO2: forward, </a:t>
            </a:r>
            <a:r>
              <a:rPr lang="en-US" altLang="zh-CN" sz="1000" dirty="0" err="1">
                <a:latin typeface="Consolas" panose="020B0609020204030204" pitchFamily="49" charset="0"/>
              </a:rPr>
              <a:t>bidirection</a:t>
            </a:r>
            <a:r>
              <a:rPr lang="en-US" altLang="zh-CN" sz="1000" dirty="0">
                <a:latin typeface="Consolas" panose="020B0609020204030204" pitchFamily="49" charset="0"/>
              </a:rPr>
              <a:t>, random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</a:t>
            </a:r>
            <a:r>
              <a:rPr lang="en-US" altLang="zh-CN" sz="1000" dirty="0" err="1">
                <a:latin typeface="Consolas" panose="020B0609020204030204" pitchFamily="49" charset="0"/>
              </a:rPr>
              <a:t>forward_list</a:t>
            </a:r>
            <a:r>
              <a:rPr lang="en-US" altLang="zh-CN" sz="1000" dirty="0">
                <a:latin typeface="Consolas" panose="020B0609020204030204" pitchFamily="49" charset="0"/>
              </a:rPr>
              <a:t>&lt;int&gt; </a:t>
            </a:r>
            <a:r>
              <a:rPr lang="en-US" altLang="zh-CN" sz="1000" dirty="0" err="1">
                <a:latin typeface="Consolas" panose="020B0609020204030204" pitchFamily="49" charset="0"/>
              </a:rPr>
              <a:t>ifl</a:t>
            </a:r>
            <a:r>
              <a:rPr lang="en-US" altLang="zh-CN" sz="1000" dirty="0">
                <a:latin typeface="Consolas" panose="020B0609020204030204" pitchFamily="49" charset="0"/>
              </a:rPr>
              <a:t> {1,2,3,4,5,6,7};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list&lt;int&gt; </a:t>
            </a:r>
            <a:r>
              <a:rPr lang="en-US" altLang="zh-CN" sz="1000" dirty="0" err="1">
                <a:latin typeface="Consolas" panose="020B0609020204030204" pitchFamily="49" charset="0"/>
              </a:rPr>
              <a:t>ils</a:t>
            </a:r>
            <a:r>
              <a:rPr lang="en-US" altLang="zh-CN" sz="1000" dirty="0">
                <a:latin typeface="Consolas" panose="020B0609020204030204" pitchFamily="49" charset="0"/>
              </a:rPr>
              <a:t> {11,12,13,14,15,16,17};	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auto it3 = </a:t>
            </a:r>
            <a:r>
              <a:rPr lang="en-US" altLang="zh-CN" sz="1000" dirty="0" err="1">
                <a:latin typeface="Consolas" panose="020B0609020204030204" pitchFamily="49" charset="0"/>
              </a:rPr>
              <a:t>ifl.begin</a:t>
            </a:r>
            <a:r>
              <a:rPr lang="en-US" altLang="zh-CN" sz="1000" dirty="0">
                <a:latin typeface="Consolas" panose="020B0609020204030204" pitchFamily="49" charset="0"/>
              </a:rPr>
              <a:t>();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it3++;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// it3--;  // error: no 'operator--(int)' declared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auto it4 = </a:t>
            </a:r>
            <a:r>
              <a:rPr lang="en-US" altLang="zh-CN" sz="1000" dirty="0" err="1">
                <a:latin typeface="Consolas" panose="020B0609020204030204" pitchFamily="49" charset="0"/>
              </a:rPr>
              <a:t>ils.begin</a:t>
            </a:r>
            <a:r>
              <a:rPr lang="en-US" altLang="zh-CN" sz="1000" dirty="0">
                <a:latin typeface="Consolas" panose="020B0609020204030204" pitchFamily="49" charset="0"/>
              </a:rPr>
              <a:t>();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it4++; it4--;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// it4 += 7;  // error: no match for 'operator+='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	it1 += 7;</a:t>
            </a:r>
            <a:endParaRPr lang="en-US" altLang="zh-CN" sz="1000" dirty="0">
              <a:latin typeface="Consolas" panose="020B0609020204030204" pitchFamily="49" charset="0"/>
            </a:endParaRPr>
          </a:p>
          <a:p>
            <a:r>
              <a:rPr lang="en-US" altLang="zh-CN" sz="1000" dirty="0">
                <a:latin typeface="Consolas" panose="020B0609020204030204" pitchFamily="49" charset="0"/>
              </a:rPr>
              <a:t>} </a:t>
            </a:r>
            <a:endParaRPr lang="zh-CN" altLang="en-US" sz="1000" dirty="0">
              <a:latin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019308" y="4689789"/>
            <a:ext cx="1350818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it-type.cpp</a:t>
            </a:r>
            <a:endParaRPr lang="zh-CN" altLang="en-US" sz="1400" dirty="0"/>
          </a:p>
        </p:txBody>
      </p:sp>
      <p:graphicFrame>
        <p:nvGraphicFramePr>
          <p:cNvPr id="8" name="Group 9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28073" y="1690748"/>
          <a:ext cx="8970963" cy="2895517"/>
        </p:xfrm>
        <a:graphic>
          <a:graphicData uri="http://schemas.openxmlformats.org/drawingml/2006/table">
            <a:tbl>
              <a:tblPr/>
              <a:tblGrid>
                <a:gridCol w="2652982"/>
                <a:gridCol w="1359130"/>
                <a:gridCol w="2776451"/>
                <a:gridCol w="2182400"/>
              </a:tblGrid>
              <a:tr h="3724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迭代器类别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功能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支持的操作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备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73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正向迭代器</a:t>
                      </a:r>
                      <a:b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forward iterator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 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读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写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++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==,!=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向前访问下一个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5733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双向迭代器</a:t>
                      </a:r>
                      <a:b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bidirectional iterator</a:t>
                      </a: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读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写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++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,--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==,!=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向前或向后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1959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随机访问迭代器</a:t>
                      </a:r>
                      <a:b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</a:b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random access iterator</a:t>
                      </a: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读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写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indent="127000"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12700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++,--,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+,-,+=,-=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12700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==,!=,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&lt;,&lt;=,&gt;,&gt;=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12700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[]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0" marR="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iter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[n]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等价于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iter+n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Courier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ourier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迭代器 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–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类别（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3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8" name="Group 9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28073" y="1624247"/>
          <a:ext cx="8970963" cy="4423684"/>
        </p:xfrm>
        <a:graphic>
          <a:graphicData uri="http://schemas.openxmlformats.org/drawingml/2006/table">
            <a:tbl>
              <a:tblPr/>
              <a:tblGrid>
                <a:gridCol w="2652982"/>
                <a:gridCol w="1359130"/>
                <a:gridCol w="2776451"/>
                <a:gridCol w="2182400"/>
              </a:tblGrid>
              <a:tr h="2102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容器类别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读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写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迭代器类别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备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注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25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array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R/W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random 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803" marB="46803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2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vector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R/W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random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0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deque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R/W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random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0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list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R/W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bidirectional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0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set/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multiset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bidirectional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0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map/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multimap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bidirectional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（双向）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0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forward_list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R/W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forward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（正向）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0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unsorted_map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/set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?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forward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rPr>
                        <a:t>请自查手册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0000" marR="90000" marT="46795" marB="46795" anchor="ctr" anchorCtr="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迭代器 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–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遍历 与 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for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C++11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7215" y="1999615"/>
            <a:ext cx="55492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由每个类型的容器自行定义</a:t>
            </a:r>
            <a:r>
              <a:rPr lang="zh-CN" altLang="en-US" dirty="0">
                <a:solidFill>
                  <a:srgbClr val="FF0000"/>
                </a:solidFill>
              </a:rPr>
              <a:t>自己的迭代器</a:t>
            </a:r>
            <a:r>
              <a:rPr lang="zh-CN" altLang="en-US" dirty="0"/>
              <a:t>。但我们仅关注类别特征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auto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关键字可以减少对迭代类型的依赖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对于一般遍历，都可以写成右边范式代码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因此</a:t>
            </a:r>
            <a:r>
              <a:rPr lang="en-US" altLang="zh-CN" dirty="0">
                <a:ea typeface="+mn-lt"/>
                <a:cs typeface="Consolas" panose="020B0609020204030204" pitchFamily="49" charset="0"/>
              </a:rPr>
              <a:t>C++11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以后，遍历容器引入新语法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其中，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container </a:t>
            </a:r>
            <a:r>
              <a:rPr lang="zh-CN" alt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需要满足以下一个</a:t>
            </a:r>
            <a:endParaRPr lang="en-US" altLang="zh-CN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是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endParaRPr lang="en-US" altLang="zh-CN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或 有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begin() </a:t>
            </a:r>
            <a:r>
              <a:rPr lang="zh-CN" alt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和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end()</a:t>
            </a:r>
            <a:r>
              <a:rPr lang="zh-CN" alt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成员函数的对象</a:t>
            </a:r>
            <a:endParaRPr lang="en-US" altLang="zh-CN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或 一个花括号初始化器列表</a:t>
            </a:r>
            <a:endParaRPr lang="en-US" altLang="zh-CN" dirty="0">
              <a:highlight>
                <a:srgbClr val="FFFF0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其中，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const 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 引用 都是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可选的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0248" y="1999615"/>
            <a:ext cx="4892686" cy="45243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800" dirty="0">
                <a:latin typeface="Consolas" panose="020B0609020204030204" pitchFamily="49" charset="0"/>
              </a:rPr>
              <a:t>int main() {</a:t>
            </a:r>
            <a:r>
              <a:rPr lang="en-US" altLang="zh-CN" dirty="0"/>
              <a:t>	</a:t>
            </a:r>
            <a:endParaRPr lang="en-US" altLang="zh-CN" dirty="0"/>
          </a:p>
          <a:p>
            <a:r>
              <a:rPr lang="en-US" altLang="zh-CN" dirty="0"/>
              <a:t>	//Demo3: iterating over the elements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auto _begin </a:t>
            </a:r>
            <a:r>
              <a:rPr lang="en-US" altLang="zh-CN" dirty="0"/>
              <a:t>= </a:t>
            </a:r>
            <a:r>
              <a:rPr lang="en-US" altLang="zh-CN" dirty="0" err="1"/>
              <a:t>ils</a:t>
            </a:r>
            <a:r>
              <a:rPr lang="en-US" altLang="zh-CN" dirty="0" err="1">
                <a:solidFill>
                  <a:srgbClr val="FF0000"/>
                </a:solidFill>
              </a:rPr>
              <a:t>.begin</a:t>
            </a:r>
            <a:r>
              <a:rPr lang="en-US" altLang="zh-CN" dirty="0">
                <a:solidFill>
                  <a:srgbClr val="FF0000"/>
                </a:solidFill>
              </a:rPr>
              <a:t>();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auto _end = </a:t>
            </a:r>
            <a:r>
              <a:rPr lang="en-US" altLang="zh-CN" dirty="0" err="1"/>
              <a:t>ils</a:t>
            </a:r>
            <a:r>
              <a:rPr lang="en-US" altLang="zh-CN" dirty="0" err="1">
                <a:solidFill>
                  <a:srgbClr val="FF0000"/>
                </a:solidFill>
              </a:rPr>
              <a:t>.end</a:t>
            </a:r>
            <a:r>
              <a:rPr lang="en-US" altLang="zh-CN" dirty="0">
                <a:solidFill>
                  <a:srgbClr val="FF0000"/>
                </a:solidFill>
              </a:rPr>
              <a:t>();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for (auto it = _begin; it != _end; it++) {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		auto 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en-US" altLang="zh-CN" dirty="0">
                <a:solidFill>
                  <a:srgbClr val="FF0000"/>
                </a:solidFill>
              </a:rPr>
              <a:t> = 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it</a:t>
            </a:r>
            <a:r>
              <a:rPr lang="zh-CN" altLang="en-US" dirty="0">
                <a:solidFill>
                  <a:srgbClr val="FF0000"/>
                </a:solidFill>
              </a:rPr>
              <a:t>；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	</a:t>
            </a:r>
            <a:r>
              <a:rPr lang="en-US" altLang="zh-CN" dirty="0" err="1"/>
              <a:t>cout</a:t>
            </a:r>
            <a:r>
              <a:rPr lang="en-US" altLang="zh-CN" dirty="0"/>
              <a:t> &lt;&lt; x &lt;&lt; ",";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olidFill>
                  <a:srgbClr val="FF0000"/>
                </a:solidFill>
              </a:rPr>
              <a:t>}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r>
              <a:rPr lang="en-US" altLang="zh-CN" dirty="0"/>
              <a:t>	for (auto x</a:t>
            </a:r>
            <a:r>
              <a:rPr lang="en-US" altLang="zh-CN" dirty="0">
                <a:highlight>
                  <a:srgbClr val="FFFF00"/>
                </a:highlight>
              </a:rPr>
              <a:t>:ils</a:t>
            </a:r>
            <a:r>
              <a:rPr lang="en-US" altLang="zh-CN" dirty="0"/>
              <a:t>) {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cout</a:t>
            </a:r>
            <a:r>
              <a:rPr lang="en-US" altLang="zh-CN" dirty="0"/>
              <a:t> &lt;&lt; x &lt;&lt; ",";</a:t>
            </a:r>
            <a:endParaRPr lang="en-US" altLang="zh-CN" dirty="0"/>
          </a:p>
          <a:p>
            <a:r>
              <a:rPr lang="en-US" altLang="zh-CN" dirty="0"/>
              <a:t>	}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cout</a:t>
            </a:r>
            <a:r>
              <a:rPr lang="en-US" altLang="zh-CN" dirty="0"/>
              <a:t> &lt;&lt; 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  <a:endParaRPr lang="en-US" altLang="zh-CN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r>
              <a:rPr lang="en-US" altLang="zh-CN" dirty="0"/>
              <a:t>}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1851" y="4306397"/>
            <a:ext cx="605028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auto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x:</a:t>
            </a:r>
            <a:r>
              <a:rPr lang="en-US" altLang="zh-CN" i="1" dirty="0">
                <a:latin typeface="Consolas" panose="020B0609020204030204" pitchFamily="49" charset="0"/>
                <a:cs typeface="Consolas" panose="020B0609020204030204" pitchFamily="49" charset="0"/>
              </a:rPr>
              <a:t>container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 {…}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67165" y="4543425"/>
            <a:ext cx="11747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取数据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迭代器 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-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非法化（失效）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1021" y="1643206"/>
            <a:ext cx="10863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只读方法决不非法化迭代器或引用。</a:t>
            </a:r>
            <a:r>
              <a:rPr lang="zh-CN" altLang="en-US" dirty="0">
                <a:highlight>
                  <a:srgbClr val="FFFF00"/>
                </a:highlight>
              </a:rPr>
              <a:t>修改容器内容的方法可能非法化迭代器和</a:t>
            </a:r>
            <a:r>
              <a:rPr lang="en-US" altLang="zh-CN" dirty="0">
                <a:highlight>
                  <a:srgbClr val="FFFF00"/>
                </a:highlight>
              </a:rPr>
              <a:t>/</a:t>
            </a:r>
            <a:r>
              <a:rPr lang="zh-CN" altLang="en-US" dirty="0">
                <a:highlight>
                  <a:srgbClr val="FFFF00"/>
                </a:highlight>
              </a:rPr>
              <a:t>或引用，如</a:t>
            </a:r>
            <a:r>
              <a:rPr lang="en-US" altLang="zh-CN" dirty="0">
                <a:highlight>
                  <a:srgbClr val="FFFF00"/>
                </a:highlight>
              </a:rPr>
              <a:t>vector</a:t>
            </a:r>
            <a:r>
              <a:rPr lang="zh-CN" altLang="en-US" dirty="0">
                <a:highlight>
                  <a:srgbClr val="FFFF00"/>
                </a:highlight>
              </a:rPr>
              <a:t>的插入和删除操作</a:t>
            </a:r>
            <a:r>
              <a:rPr lang="zh-CN" altLang="en-US" dirty="0"/>
              <a:t>。一个失效的迭代器可能不再表示任何元素，使用失效的迭代器是严重的设计错误，有可能引起和使用未初始化的指针一样的问题。（参见</a:t>
            </a:r>
            <a:r>
              <a:rPr lang="en-US" altLang="zh-CN" dirty="0"/>
              <a:t>C++</a:t>
            </a:r>
            <a:r>
              <a:rPr lang="en-US" altLang="zh-CN" dirty="0" err="1"/>
              <a:t>primier</a:t>
            </a:r>
            <a:r>
              <a:rPr lang="zh-CN" altLang="en-US" dirty="0"/>
              <a:t>中文版第五版</a:t>
            </a:r>
            <a:r>
              <a:rPr lang="en-US" altLang="zh-CN" dirty="0"/>
              <a:t>9.3.6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vector</a:t>
            </a:r>
            <a:r>
              <a:rPr lang="zh-CN" altLang="en-US" dirty="0"/>
              <a:t>中</a:t>
            </a:r>
            <a:r>
              <a:rPr lang="en-US" altLang="zh-CN" dirty="0"/>
              <a:t> </a:t>
            </a:r>
            <a:r>
              <a:rPr lang="zh-CN" altLang="en-US" dirty="0"/>
              <a:t>插入和删除元素的循环程序必须要考虑迭代器及引用的</a:t>
            </a:r>
            <a:r>
              <a:rPr lang="zh-CN" altLang="en-US" dirty="0">
                <a:highlight>
                  <a:srgbClr val="FFFF00"/>
                </a:highlight>
              </a:rPr>
              <a:t>可能的失效问题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程序必须保证</a:t>
            </a:r>
            <a:r>
              <a:rPr lang="zh-CN" altLang="en-US" dirty="0">
                <a:highlight>
                  <a:srgbClr val="FFFF00"/>
                </a:highlight>
              </a:rPr>
              <a:t>每个循环步中要更新迭代器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64755" y="6596390"/>
            <a:ext cx="3954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来源：</a:t>
            </a:r>
            <a:r>
              <a:rPr lang="zh-CN" altLang="en-US" sz="1050" dirty="0">
                <a:hlinkClick r:id="rId2"/>
              </a:rPr>
              <a:t>容器库 </a:t>
            </a:r>
            <a:r>
              <a:rPr lang="en-US" altLang="zh-CN" sz="1050" dirty="0">
                <a:hlinkClick r:id="rId2"/>
              </a:rPr>
              <a:t>(gitee.io)</a:t>
            </a:r>
            <a:endParaRPr lang="en-US" altLang="zh-CN" sz="1050" dirty="0"/>
          </a:p>
        </p:txBody>
      </p:sp>
      <p:sp>
        <p:nvSpPr>
          <p:cNvPr id="8" name="文本框 7"/>
          <p:cNvSpPr txBox="1"/>
          <p:nvPr/>
        </p:nvSpPr>
        <p:spPr>
          <a:xfrm>
            <a:off x="1324804" y="5245511"/>
            <a:ext cx="9234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0" i="0" dirty="0">
                <a:solidFill>
                  <a:srgbClr val="000000"/>
                </a:solidFill>
                <a:effectLst/>
                <a:latin typeface="DejaVu Sans"/>
              </a:rPr>
              <a:t>此处</a:t>
            </a:r>
            <a:r>
              <a:rPr lang="zh-CN" altLang="en-US" sz="1400" b="1" i="0" dirty="0">
                <a:solidFill>
                  <a:srgbClr val="000000"/>
                </a:solidFill>
                <a:effectLst/>
                <a:latin typeface="DejaVu Sans"/>
              </a:rPr>
              <a:t>插入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DejaVu Sans"/>
              </a:rPr>
              <a:t>指代任何添加一或多个元素到容器的方法，而</a:t>
            </a:r>
            <a:r>
              <a:rPr lang="zh-CN" altLang="en-US" sz="1400" b="1" i="0" dirty="0">
                <a:solidFill>
                  <a:srgbClr val="000000"/>
                </a:solidFill>
                <a:effectLst/>
                <a:latin typeface="DejaVu Sans"/>
              </a:rPr>
              <a:t>擦除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DejaVu Sans"/>
              </a:rPr>
              <a:t>指代任何从容器移除一或多个元素的方法。</a:t>
            </a:r>
            <a:endParaRPr lang="zh-CN" altLang="en-US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56" y="3250051"/>
            <a:ext cx="10512579" cy="17079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迭代器 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–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失效案例研究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29426" y="1918068"/>
            <a:ext cx="8928100" cy="30469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dirty="0">
                <a:latin typeface="Consolas" panose="020B0609020204030204" pitchFamily="49" charset="0"/>
              </a:rPr>
              <a:t>int main()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{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	//EX: delete all 3 in vector.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	// 1.</a:t>
            </a:r>
            <a:r>
              <a:rPr lang="zh-CN" altLang="en-US" sz="1600" dirty="0">
                <a:latin typeface="Consolas" panose="020B0609020204030204" pitchFamily="49" charset="0"/>
              </a:rPr>
              <a:t>请指出程序中的缺陷，并给出样例数据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latin typeface="Consolas" panose="020B0609020204030204" pitchFamily="49" charset="0"/>
              </a:rPr>
              <a:t>// 2.</a:t>
            </a:r>
            <a:r>
              <a:rPr lang="zh-CN" altLang="en-US" sz="1600" dirty="0">
                <a:latin typeface="Consolas" panose="020B0609020204030204" pitchFamily="49" charset="0"/>
              </a:rPr>
              <a:t>请改正该程序 </a:t>
            </a:r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>
                <a:latin typeface="Consolas" panose="020B0609020204030204" pitchFamily="49" charset="0"/>
              </a:rPr>
              <a:t>vector&lt;int&gt; ivv1 {1,2,3,4,5};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	for (auto it = ivv1.begin(); it != ivv1.end(); it++) {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		if (*it == 3) ivv1.erase(it); 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	}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	for (auto x : ivv1) </a:t>
            </a:r>
            <a:r>
              <a:rPr lang="en-US" altLang="zh-CN" sz="1600" dirty="0" err="1">
                <a:latin typeface="Consolas" panose="020B0609020204030204" pitchFamily="49" charset="0"/>
              </a:rPr>
              <a:t>cout</a:t>
            </a:r>
            <a:r>
              <a:rPr lang="en-US" altLang="zh-CN" sz="1600" dirty="0">
                <a:latin typeface="Consolas" panose="020B0609020204030204" pitchFamily="49" charset="0"/>
              </a:rPr>
              <a:t> &lt;&lt; x &lt;&lt; ",";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latin typeface="Consolas" panose="020B0609020204030204" pitchFamily="49" charset="0"/>
              </a:rPr>
              <a:t>cout</a:t>
            </a:r>
            <a:r>
              <a:rPr lang="en-US" altLang="zh-CN" sz="1600" dirty="0">
                <a:latin typeface="Consolas" panose="020B0609020204030204" pitchFamily="49" charset="0"/>
              </a:rPr>
              <a:t> &lt;&lt; </a:t>
            </a:r>
            <a:r>
              <a:rPr lang="en-US" altLang="zh-CN" sz="1600" dirty="0" err="1">
                <a:latin typeface="Consolas" panose="020B0609020204030204" pitchFamily="49" charset="0"/>
              </a:rPr>
              <a:t>endl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}	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37913" y="1803768"/>
            <a:ext cx="1350818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it-type.cpp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52232" y="1966354"/>
            <a:ext cx="4726525" cy="26865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46207" y="2067610"/>
            <a:ext cx="4338574" cy="2484079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3" y="1107752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3" y="1909423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746944" y="3611874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2.3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3" y="1107752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是什么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3" y="1909423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容器</a:t>
            </a:r>
            <a:endParaRPr lang="zh-CN" altLang="en-US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8025938" y="3611874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适配器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迭代器</a:t>
            </a:r>
            <a:endParaRPr lang="zh-CN" altLang="en-US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1602619" y="3605586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1753301" y="2539324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42043" y="571169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4" name="圆角矩形 3"/>
          <p:cNvSpPr/>
          <p:nvPr/>
        </p:nvSpPr>
        <p:spPr>
          <a:xfrm>
            <a:off x="6746943" y="571169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的痛点：编译速度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8" name="圆角矩形 7"/>
          <p:cNvSpPr/>
          <p:nvPr/>
        </p:nvSpPr>
        <p:spPr>
          <a:xfrm>
            <a:off x="5642043" y="491002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04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19" name="圆角矩形 61"/>
          <p:cNvSpPr/>
          <p:nvPr/>
        </p:nvSpPr>
        <p:spPr>
          <a:xfrm>
            <a:off x="6746943" y="491002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rgbClr val="FFFF00"/>
                </a:solidFill>
                <a:ea typeface="微软雅黑" panose="020B0503020204020204" pitchFamily="34" charset="-122"/>
              </a:rPr>
              <a:t>算法</a:t>
            </a:r>
            <a:endParaRPr lang="zh-CN" altLang="en-US" sz="2000" b="1" kern="0" dirty="0">
              <a:solidFill>
                <a:srgbClr val="FFFF00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圆角矩形 6"/>
          <p:cNvSpPr/>
          <p:nvPr/>
        </p:nvSpPr>
        <p:spPr>
          <a:xfrm>
            <a:off x="6746944" y="3140427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2.2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圆角矩形 60"/>
          <p:cNvSpPr/>
          <p:nvPr/>
        </p:nvSpPr>
        <p:spPr>
          <a:xfrm>
            <a:off x="8025938" y="3140427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关联容器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圆角矩形 6"/>
          <p:cNvSpPr/>
          <p:nvPr/>
        </p:nvSpPr>
        <p:spPr>
          <a:xfrm>
            <a:off x="6746944" y="2646923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2.1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圆角矩形 60"/>
          <p:cNvSpPr/>
          <p:nvPr/>
        </p:nvSpPr>
        <p:spPr>
          <a:xfrm>
            <a:off x="8025938" y="2646923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顺序容器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402981" y="1736899"/>
            <a:ext cx="4743392" cy="271979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3904" y="1896537"/>
            <a:ext cx="4157854" cy="2400517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3" y="1107752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3" y="1909423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02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746944" y="3611874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rgbClr val="FFFF00"/>
                </a:solidFill>
                <a:ea typeface="微软雅黑" panose="020B0503020204020204" pitchFamily="34" charset="-122"/>
              </a:rPr>
              <a:t>2.3</a:t>
            </a:r>
            <a:endParaRPr lang="zh-CN" altLang="en-US" sz="1600" b="1" kern="0" dirty="0">
              <a:solidFill>
                <a:srgbClr val="FFFF00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3" y="1107752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是什么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3" y="1909423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rgbClr val="FFFF00"/>
                </a:solidFill>
                <a:ea typeface="微软雅黑" panose="020B0503020204020204" pitchFamily="34" charset="-122"/>
              </a:rPr>
              <a:t>容器</a:t>
            </a:r>
            <a:endParaRPr lang="zh-CN" altLang="en-US" sz="2000" b="1" kern="0" dirty="0">
              <a:solidFill>
                <a:srgbClr val="FFFF00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8025938" y="3611874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rgbClr val="FFFF00"/>
                </a:solidFill>
                <a:ea typeface="微软雅黑" panose="020B0503020204020204" pitchFamily="34" charset="-122"/>
              </a:rPr>
              <a:t>适配器</a:t>
            </a:r>
            <a:endParaRPr lang="zh-CN" altLang="en-US" sz="1600" b="1" kern="0" dirty="0">
              <a:solidFill>
                <a:srgbClr val="FFFF00"/>
              </a:solidFill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迭代器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1742984" y="3429000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1730326" y="2318541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42043" y="571169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4" name="圆角矩形 3"/>
          <p:cNvSpPr/>
          <p:nvPr/>
        </p:nvSpPr>
        <p:spPr>
          <a:xfrm>
            <a:off x="6746943" y="571169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的痛点：编译速度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8" name="圆角矩形 7"/>
          <p:cNvSpPr/>
          <p:nvPr/>
        </p:nvSpPr>
        <p:spPr>
          <a:xfrm>
            <a:off x="5642043" y="491002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19" name="圆角矩形 61"/>
          <p:cNvSpPr/>
          <p:nvPr/>
        </p:nvSpPr>
        <p:spPr>
          <a:xfrm>
            <a:off x="6746943" y="491002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算法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0" name="圆角矩形 6"/>
          <p:cNvSpPr/>
          <p:nvPr/>
        </p:nvSpPr>
        <p:spPr>
          <a:xfrm>
            <a:off x="6746944" y="3140427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2.2</a:t>
            </a:r>
            <a:endParaRPr lang="zh-CN" altLang="en-US" sz="16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1" name="圆角矩形 60"/>
          <p:cNvSpPr/>
          <p:nvPr/>
        </p:nvSpPr>
        <p:spPr>
          <a:xfrm>
            <a:off x="8025938" y="3140427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关联容器</a:t>
            </a:r>
            <a:endParaRPr lang="zh-CN" altLang="en-US" sz="16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2" name="圆角矩形 6"/>
          <p:cNvSpPr/>
          <p:nvPr/>
        </p:nvSpPr>
        <p:spPr>
          <a:xfrm>
            <a:off x="6746944" y="2646923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2.1</a:t>
            </a:r>
            <a:endParaRPr lang="zh-CN" altLang="en-US" sz="16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3" name="圆角矩形 60"/>
          <p:cNvSpPr/>
          <p:nvPr/>
        </p:nvSpPr>
        <p:spPr>
          <a:xfrm>
            <a:off x="8025938" y="2646923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顺序容器</a:t>
            </a:r>
            <a:endParaRPr lang="zh-CN" altLang="en-US" sz="16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算法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9150" y="1923415"/>
            <a:ext cx="1055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此处说的</a:t>
            </a:r>
            <a:r>
              <a:rPr lang="en-US" altLang="zh-CN" dirty="0"/>
              <a:t>“</a:t>
            </a:r>
            <a:r>
              <a:rPr lang="zh-CN" altLang="en-US" dirty="0"/>
              <a:t>算法</a:t>
            </a:r>
            <a:r>
              <a:rPr lang="en-US" altLang="zh-CN" dirty="0"/>
              <a:t>”</a:t>
            </a:r>
            <a:r>
              <a:rPr lang="zh-CN" altLang="en-US" dirty="0"/>
              <a:t>指</a:t>
            </a:r>
            <a:r>
              <a:rPr lang="en-US" altLang="zh-CN" dirty="0"/>
              <a:t>&lt;algorithm&gt;</a:t>
            </a:r>
            <a:r>
              <a:rPr lang="zh-CN" altLang="en-US" dirty="0"/>
              <a:t>和&lt;numeric&gt;定义的各种容器上的泛型算法：</a:t>
            </a:r>
            <a:endParaRPr lang="zh-CN" altLang="en-US" dirty="0"/>
          </a:p>
          <a:p>
            <a:r>
              <a:rPr lang="zh-CN" altLang="en-US" dirty="0"/>
              <a:t>全部可用算法：</a:t>
            </a:r>
            <a:r>
              <a:rPr lang="en-US" altLang="zh-CN" dirty="0" err="1"/>
              <a:t>cppreference</a:t>
            </a:r>
            <a:endParaRPr lang="en-US" altLang="zh-CN" dirty="0"/>
          </a:p>
          <a:p>
            <a:r>
              <a:rPr lang="zh-CN" altLang="en-US" dirty="0"/>
              <a:t>这里介绍几个使用实例。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18193" y="3000141"/>
            <a:ext cx="8928100" cy="30469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// sort.cpp, compile with -std=</a:t>
            </a:r>
            <a:r>
              <a:rPr lang="en-US" altLang="zh-CN" sz="1600" dirty="0" err="1">
                <a:latin typeface="Consolas" panose="020B0609020204030204" pitchFamily="49" charset="0"/>
              </a:rPr>
              <a:t>c++</a:t>
            </a:r>
            <a:r>
              <a:rPr lang="en-US" altLang="zh-CN" sz="1600" dirty="0">
                <a:latin typeface="Consolas" panose="020B0609020204030204" pitchFamily="49" charset="0"/>
              </a:rPr>
              <a:t>11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int main() {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using namespace std;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//vector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vec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= { 13219, 1203, 3213, 4132 }; //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c++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20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支持类模板推导 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latin typeface="Consolas" panose="020B0609020204030204" pitchFamily="49" charset="0"/>
              </a:rPr>
              <a:t>  </a:t>
            </a:r>
            <a:r>
              <a:rPr lang="en-US" altLang="zh-CN" sz="1600" dirty="0">
                <a:latin typeface="Consolas" panose="020B0609020204030204" pitchFamily="49" charset="0"/>
              </a:rPr>
              <a:t>vector&lt;int&gt; </a:t>
            </a:r>
            <a:r>
              <a:rPr lang="en-US" altLang="zh-CN" sz="1600" dirty="0" err="1">
                <a:latin typeface="Consolas" panose="020B0609020204030204" pitchFamily="49" charset="0"/>
              </a:rPr>
              <a:t>vec</a:t>
            </a:r>
            <a:r>
              <a:rPr lang="en-US" altLang="zh-CN" sz="1600" dirty="0">
                <a:latin typeface="Consolas" panose="020B0609020204030204" pitchFamily="49" charset="0"/>
              </a:rPr>
              <a:t> = { 13219, 1203, 3213, 4132 };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sort(</a:t>
            </a:r>
            <a:r>
              <a:rPr lang="en-US" altLang="zh-CN" sz="1600" dirty="0" err="1">
                <a:latin typeface="Consolas" panose="020B0609020204030204" pitchFamily="49" charset="0"/>
              </a:rPr>
              <a:t>vec.begin</a:t>
            </a:r>
            <a:r>
              <a:rPr lang="en-US" altLang="zh-CN" sz="1600" dirty="0">
                <a:latin typeface="Consolas" panose="020B0609020204030204" pitchFamily="49" charset="0"/>
              </a:rPr>
              <a:t>(), </a:t>
            </a:r>
            <a:r>
              <a:rPr lang="en-US" altLang="zh-CN" sz="1600" dirty="0" err="1">
                <a:latin typeface="Consolas" panose="020B0609020204030204" pitchFamily="49" charset="0"/>
              </a:rPr>
              <a:t>vec.end</a:t>
            </a:r>
            <a:r>
              <a:rPr lang="en-US" altLang="zh-CN" sz="1600" dirty="0">
                <a:latin typeface="Consolas" panose="020B0609020204030204" pitchFamily="49" charset="0"/>
              </a:rPr>
              <a:t>());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for (auto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: </a:t>
            </a:r>
            <a:r>
              <a:rPr lang="en-US" altLang="zh-CN" sz="1600" dirty="0" err="1">
                <a:latin typeface="Consolas" panose="020B0609020204030204" pitchFamily="49" charset="0"/>
              </a:rPr>
              <a:t>vec</a:t>
            </a:r>
            <a:r>
              <a:rPr lang="en-US" altLang="zh-CN" sz="1600" dirty="0">
                <a:latin typeface="Consolas" panose="020B0609020204030204" pitchFamily="49" charset="0"/>
              </a:rPr>
              <a:t>) {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std::</a:t>
            </a:r>
            <a:r>
              <a:rPr lang="en-US" altLang="zh-CN" sz="1600" dirty="0" err="1">
                <a:latin typeface="Consolas" panose="020B0609020204030204" pitchFamily="49" charset="0"/>
              </a:rPr>
              <a:t>cout</a:t>
            </a:r>
            <a:r>
              <a:rPr lang="en-US" altLang="zh-CN" sz="1600" dirty="0">
                <a:latin typeface="Consolas" panose="020B0609020204030204" pitchFamily="49" charset="0"/>
              </a:rPr>
              <a:t> &lt;&lt;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&lt;&lt; " ";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}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} 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26680" y="2885841"/>
            <a:ext cx="1350818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sort.cpp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4671926" y="4699174"/>
            <a:ext cx="3817620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这样是升序，如何降序排序？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2"/>
            <a:ext cx="12192000" cy="420582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算法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3215" y="1457113"/>
            <a:ext cx="8183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&lt;algorithm&gt;</a:t>
            </a:r>
            <a:r>
              <a:rPr lang="zh-CN" altLang="en-US"/>
              <a:t>时常常遇到类似问题，一般传入函数即可实现新的功能。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3155" y="1847145"/>
            <a:ext cx="8928100" cy="280076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// sort2.cpp, compile with -std=</a:t>
            </a:r>
            <a:r>
              <a:rPr lang="en-US" altLang="zh-CN" sz="1600" dirty="0" err="1">
                <a:latin typeface="Consolas" panose="020B0609020204030204" pitchFamily="49" charset="0"/>
              </a:rPr>
              <a:t>c++</a:t>
            </a:r>
            <a:r>
              <a:rPr lang="en-US" altLang="zh-CN" sz="1600" dirty="0">
                <a:latin typeface="Consolas" panose="020B0609020204030204" pitchFamily="49" charset="0"/>
              </a:rPr>
              <a:t>11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int main() {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using namespace std;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vector&lt;int&gt; </a:t>
            </a:r>
            <a:r>
              <a:rPr lang="en-US" altLang="zh-CN" sz="1600" dirty="0" err="1">
                <a:latin typeface="Consolas" panose="020B0609020204030204" pitchFamily="49" charset="0"/>
              </a:rPr>
              <a:t>vec</a:t>
            </a:r>
            <a:r>
              <a:rPr lang="en-US" altLang="zh-CN" sz="1600" dirty="0">
                <a:latin typeface="Consolas" panose="020B0609020204030204" pitchFamily="49" charset="0"/>
              </a:rPr>
              <a:t> = { 13219, 1203, 3213, 4132 };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sort(</a:t>
            </a:r>
            <a:r>
              <a:rPr lang="en-US" altLang="zh-CN" sz="1600" dirty="0" err="1">
                <a:latin typeface="Consolas" panose="020B0609020204030204" pitchFamily="49" charset="0"/>
              </a:rPr>
              <a:t>vec.begin</a:t>
            </a:r>
            <a:r>
              <a:rPr lang="en-US" altLang="zh-CN" sz="1600" dirty="0">
                <a:latin typeface="Consolas" panose="020B0609020204030204" pitchFamily="49" charset="0"/>
              </a:rPr>
              <a:t>(), </a:t>
            </a:r>
            <a:r>
              <a:rPr lang="en-US" altLang="zh-CN" sz="1600" dirty="0" err="1">
                <a:latin typeface="Consolas" panose="020B0609020204030204" pitchFamily="49" charset="0"/>
              </a:rPr>
              <a:t>vec.end</a:t>
            </a:r>
            <a:r>
              <a:rPr lang="en-US" altLang="zh-CN" sz="1600" dirty="0">
                <a:latin typeface="Consolas" panose="020B0609020204030204" pitchFamily="49" charset="0"/>
              </a:rPr>
              <a:t>(), [](int a, int b) { return a &gt; b; });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for (auto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: </a:t>
            </a:r>
            <a:r>
              <a:rPr lang="en-US" altLang="zh-CN" sz="1600" dirty="0" err="1">
                <a:latin typeface="Consolas" panose="020B0609020204030204" pitchFamily="49" charset="0"/>
              </a:rPr>
              <a:t>vec</a:t>
            </a:r>
            <a:r>
              <a:rPr lang="en-US" altLang="zh-CN" sz="1600" dirty="0">
                <a:latin typeface="Consolas" panose="020B0609020204030204" pitchFamily="49" charset="0"/>
              </a:rPr>
              <a:t>) {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std::</a:t>
            </a:r>
            <a:r>
              <a:rPr lang="en-US" altLang="zh-CN" sz="1600" dirty="0" err="1">
                <a:latin typeface="Consolas" panose="020B0609020204030204" pitchFamily="49" charset="0"/>
              </a:rPr>
              <a:t>cout</a:t>
            </a:r>
            <a:r>
              <a:rPr lang="en-US" altLang="zh-CN" sz="1600" dirty="0">
                <a:latin typeface="Consolas" panose="020B0609020204030204" pitchFamily="49" charset="0"/>
              </a:rPr>
              <a:t> &lt;&lt;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&lt;&lt; " ";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}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97090" y="2378764"/>
            <a:ext cx="1350818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sort2.cpp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969475" y="3497661"/>
            <a:ext cx="3817620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这个是函数指针？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030710" y="4066487"/>
            <a:ext cx="3817620" cy="3683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这个是 </a:t>
            </a:r>
            <a:r>
              <a:rPr lang="en-US" altLang="zh-CN" dirty="0"/>
              <a:t>lambda </a:t>
            </a:r>
            <a:r>
              <a:rPr lang="zh-CN" altLang="en-US" dirty="0"/>
              <a:t>函数！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2207" y="1358572"/>
            <a:ext cx="92393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lambda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表达式的基本语法，它由五部分组成，分别为捕捉列表，参数列表，修饰符，返回类型和函数体。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捕获列表是一个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lambda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所在函数中定义的局部变量的列表（通常为空）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参数列表和返回类型可以省略，但必须永远包含捕获列表和函数体。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     auto f = [ ] {return 42}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Lambda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必须使用尾置返回来指定返回类型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Lambda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的参数不能有默认值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如果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Lambda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的函数体包含任何单一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return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语句以外的内容，且未指定返回类型，则返回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void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。如果函数体只是一个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return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语句，则返回类型从返回的表达式的类型推断而来。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b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zh-CN" altLang="en-US" dirty="0"/>
          </a:p>
        </p:txBody>
      </p:sp>
      <p:pic>
        <p:nvPicPr>
          <p:cNvPr id="3" name="Picture 2" descr="https://pics4.baidu.com/feed/1ad5ad6eddc451daacb8230a8c720561d116321e.jpeg?token=0dc025c4358bf580dbc15587343cefe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17" y="4274065"/>
            <a:ext cx="6096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学论网-矩形 1"/>
          <p:cNvSpPr/>
          <p:nvPr/>
        </p:nvSpPr>
        <p:spPr>
          <a:xfrm>
            <a:off x="0" y="810872"/>
            <a:ext cx="12192000" cy="420582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Lambda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表达式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算法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9595" y="1854835"/>
            <a:ext cx="11407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&lt;algorithm&gt;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中有一个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count_if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函数，如果想要统计一个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中大于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和大于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的数的数量，可以这么写：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8603" y="2493064"/>
            <a:ext cx="8928100" cy="37856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// count_if.cpp compile with -std=</a:t>
            </a:r>
            <a:r>
              <a:rPr lang="en-US" altLang="zh-CN" sz="1600" dirty="0" err="1">
                <a:latin typeface="Consolas" panose="020B0609020204030204" pitchFamily="49" charset="0"/>
              </a:rPr>
              <a:t>c++</a:t>
            </a:r>
            <a:r>
              <a:rPr lang="en-US" altLang="zh-CN" sz="1600" dirty="0">
                <a:latin typeface="Consolas" panose="020B0609020204030204" pitchFamily="49" charset="0"/>
              </a:rPr>
              <a:t>11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int main() {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using namespace std;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vector&lt;int&gt; </a:t>
            </a:r>
            <a:r>
              <a:rPr lang="en-US" altLang="zh-CN" sz="1600" dirty="0" err="1">
                <a:latin typeface="Consolas" panose="020B0609020204030204" pitchFamily="49" charset="0"/>
              </a:rPr>
              <a:t>vec</a:t>
            </a:r>
            <a:r>
              <a:rPr lang="en-US" altLang="zh-CN" sz="1600" dirty="0">
                <a:latin typeface="Consolas" panose="020B0609020204030204" pitchFamily="49" charset="0"/>
              </a:rPr>
              <a:t> = { 1, 10, 20, 15, 30 };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auto greater_then_20 =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</a:rPr>
              <a:t>count_if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vec.begin</a:t>
            </a:r>
            <a:r>
              <a:rPr lang="en-US" altLang="zh-CN" sz="1600" dirty="0">
                <a:latin typeface="Consolas" panose="020B0609020204030204" pitchFamily="49" charset="0"/>
              </a:rPr>
              <a:t>(), </a:t>
            </a:r>
            <a:r>
              <a:rPr lang="en-US" altLang="zh-CN" sz="1600" dirty="0" err="1">
                <a:latin typeface="Consolas" panose="020B0609020204030204" pitchFamily="49" charset="0"/>
              </a:rPr>
              <a:t>vec.end</a:t>
            </a:r>
            <a:r>
              <a:rPr lang="en-US" altLang="zh-CN" sz="1600" dirty="0">
                <a:latin typeface="Consolas" panose="020B0609020204030204" pitchFamily="49" charset="0"/>
              </a:rPr>
              <a:t>(), [](int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) { return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&gt; 20; });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auto greater_then_15 =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latin typeface="Consolas" panose="020B0609020204030204" pitchFamily="49" charset="0"/>
              </a:rPr>
              <a:t>count_if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vec.begin</a:t>
            </a:r>
            <a:r>
              <a:rPr lang="en-US" altLang="zh-CN" sz="1600" dirty="0">
                <a:latin typeface="Consolas" panose="020B0609020204030204" pitchFamily="49" charset="0"/>
              </a:rPr>
              <a:t>(), </a:t>
            </a:r>
            <a:r>
              <a:rPr lang="en-US" altLang="zh-CN" sz="1600" dirty="0" err="1">
                <a:latin typeface="Consolas" panose="020B0609020204030204" pitchFamily="49" charset="0"/>
              </a:rPr>
              <a:t>vec.end</a:t>
            </a:r>
            <a:r>
              <a:rPr lang="en-US" altLang="zh-CN" sz="1600" dirty="0">
                <a:latin typeface="Consolas" panose="020B0609020204030204" pitchFamily="49" charset="0"/>
              </a:rPr>
              <a:t>(), [](int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) { return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&gt; 15; });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</a:t>
            </a:r>
            <a:r>
              <a:rPr lang="en-US" altLang="zh-CN" sz="1600" dirty="0" err="1">
                <a:latin typeface="Consolas" panose="020B0609020204030204" pitchFamily="49" charset="0"/>
              </a:rPr>
              <a:t>cout</a:t>
            </a:r>
            <a:r>
              <a:rPr lang="en-US" altLang="zh-CN" sz="1600" dirty="0">
                <a:latin typeface="Consolas" panose="020B0609020204030204" pitchFamily="49" charset="0"/>
              </a:rPr>
              <a:t> &lt;&lt;  greater_then_20 &lt;&lt; "\n"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	&lt;&lt;  greater_then_15 &lt;&lt; "\n";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	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97090" y="2378764"/>
            <a:ext cx="1350818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count-if.cpp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算法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8635" y="1854835"/>
            <a:ext cx="1083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类似于函数式语言中的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fold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&lt;algorithm&gt;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提供了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accumulate: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6255" y="5451475"/>
            <a:ext cx="849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这段代码将</a:t>
            </a:r>
            <a:r>
              <a:rPr lang="en-US" altLang="zh-CN" dirty="0"/>
              <a:t>v</a:t>
            </a:r>
            <a:r>
              <a:rPr lang="zh-CN" altLang="en-US" dirty="0"/>
              <a:t>中的所有整数相乘，并存入</a:t>
            </a:r>
            <a:r>
              <a:rPr lang="en-US" altLang="zh-CN" dirty="0"/>
              <a:t>res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47040" y="2261477"/>
            <a:ext cx="8928100" cy="280076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// accumulate.cpp, compile with -std=</a:t>
            </a:r>
            <a:r>
              <a:rPr lang="en-US" altLang="zh-CN" sz="1600" dirty="0" err="1">
                <a:latin typeface="Consolas" panose="020B0609020204030204" pitchFamily="49" charset="0"/>
              </a:rPr>
              <a:t>c++</a:t>
            </a:r>
            <a:r>
              <a:rPr lang="en-US" altLang="zh-CN" sz="1600" dirty="0">
                <a:latin typeface="Consolas" panose="020B0609020204030204" pitchFamily="49" charset="0"/>
              </a:rPr>
              <a:t>11/20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int main() {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using namespace std;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//vector v = { 1, 2, 3, 4 };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vector&lt;int&gt; v = { 1, 2, 3, 4 };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//auto res = accumulate(</a:t>
            </a:r>
            <a:r>
              <a:rPr lang="en-US" altLang="zh-CN" sz="1600" dirty="0" err="1">
                <a:latin typeface="Consolas" panose="020B0609020204030204" pitchFamily="49" charset="0"/>
              </a:rPr>
              <a:t>v.begin</a:t>
            </a:r>
            <a:r>
              <a:rPr lang="en-US" altLang="zh-CN" sz="1600" dirty="0">
                <a:latin typeface="Consolas" panose="020B0609020204030204" pitchFamily="49" charset="0"/>
              </a:rPr>
              <a:t>(), </a:t>
            </a:r>
            <a:r>
              <a:rPr lang="en-US" altLang="zh-CN" sz="1600" dirty="0" err="1">
                <a:latin typeface="Consolas" panose="020B0609020204030204" pitchFamily="49" charset="0"/>
              </a:rPr>
              <a:t>v.end</a:t>
            </a:r>
            <a:r>
              <a:rPr lang="en-US" altLang="zh-CN" sz="1600" dirty="0">
                <a:latin typeface="Consolas" panose="020B0609020204030204" pitchFamily="49" charset="0"/>
              </a:rPr>
              <a:t>(), 1, [](auto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, auto j) { return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* j; });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auto res = accumulate(</a:t>
            </a:r>
            <a:r>
              <a:rPr lang="en-US" altLang="zh-CN" sz="1600" dirty="0" err="1">
                <a:latin typeface="Consolas" panose="020B0609020204030204" pitchFamily="49" charset="0"/>
              </a:rPr>
              <a:t>v.begin</a:t>
            </a:r>
            <a:r>
              <a:rPr lang="en-US" altLang="zh-CN" sz="1600" dirty="0">
                <a:latin typeface="Consolas" panose="020B0609020204030204" pitchFamily="49" charset="0"/>
              </a:rPr>
              <a:t>(), </a:t>
            </a:r>
            <a:r>
              <a:rPr lang="en-US" altLang="zh-CN" sz="1600" dirty="0" err="1">
                <a:latin typeface="Consolas" panose="020B0609020204030204" pitchFamily="49" charset="0"/>
              </a:rPr>
              <a:t>v.end</a:t>
            </a:r>
            <a:r>
              <a:rPr lang="en-US" altLang="zh-CN" sz="1600" dirty="0">
                <a:latin typeface="Consolas" panose="020B0609020204030204" pitchFamily="49" charset="0"/>
              </a:rPr>
              <a:t>(), 1, [](</a:t>
            </a:r>
            <a:r>
              <a:rPr lang="en-US" altLang="zh-CN" sz="1600" dirty="0" err="1">
                <a:latin typeface="Consolas" panose="020B0609020204030204" pitchFamily="49" charset="0"/>
              </a:rPr>
              <a:t>decltype</a:t>
            </a:r>
            <a:r>
              <a:rPr lang="en-US" altLang="zh-CN" sz="1600" dirty="0">
                <a:latin typeface="Consolas" panose="020B0609020204030204" pitchFamily="49" charset="0"/>
              </a:rPr>
              <a:t>(v[0])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</a:rPr>
              <a:t>decltype</a:t>
            </a:r>
            <a:r>
              <a:rPr lang="en-US" altLang="zh-CN" sz="1600" dirty="0">
                <a:latin typeface="Consolas" panose="020B0609020204030204" pitchFamily="49" charset="0"/>
              </a:rPr>
              <a:t>(v[0]) j) { return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* j; });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</a:t>
            </a:r>
            <a:r>
              <a:rPr lang="en-US" altLang="zh-CN" sz="1600" dirty="0" err="1">
                <a:latin typeface="Consolas" panose="020B0609020204030204" pitchFamily="49" charset="0"/>
              </a:rPr>
              <a:t>cout</a:t>
            </a:r>
            <a:r>
              <a:rPr lang="en-US" altLang="zh-CN" sz="1600" dirty="0">
                <a:latin typeface="Consolas" panose="020B0609020204030204" pitchFamily="49" charset="0"/>
              </a:rPr>
              <a:t> &lt;&lt; res;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55526" y="2147177"/>
            <a:ext cx="1467197" cy="2286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accumulate.cpp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72601" y="2062686"/>
            <a:ext cx="4869442" cy="28323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929503" y="2188687"/>
            <a:ext cx="4504615" cy="2580371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3" y="1107752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3" y="1909423"/>
            <a:ext cx="9111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746944" y="3611874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2.3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746943" y="1107752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STL</a:t>
            </a:r>
            <a:r>
              <a:rPr lang="zh-CN" altLang="en-US" sz="20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是什么</a:t>
            </a:r>
            <a:endParaRPr lang="zh-CN" altLang="en-US" sz="20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6746943" y="1909423"/>
            <a:ext cx="3476556" cy="5771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容器</a:t>
            </a:r>
            <a:endParaRPr lang="zh-CN" altLang="en-US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8025938" y="3611874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适配器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迭代器</a:t>
            </a:r>
            <a:endParaRPr lang="zh-CN" altLang="en-US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TextBox 78"/>
          <p:cNvSpPr txBox="1"/>
          <p:nvPr/>
        </p:nvSpPr>
        <p:spPr>
          <a:xfrm>
            <a:off x="1714718" y="3670801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1673008" y="2549185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642043" y="5711694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FF00"/>
                </a:solidFill>
              </a:rPr>
              <a:t>05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746943" y="5711694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STL</a:t>
            </a:r>
            <a:r>
              <a:rPr lang="zh-CN" altLang="en-US" sz="20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的痛点：编译速度</a:t>
            </a:r>
            <a:endParaRPr lang="zh-CN" altLang="en-US" sz="2000" b="1" kern="0" dirty="0">
              <a:solidFill>
                <a:srgbClr val="FFFF00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圆角矩形 7"/>
          <p:cNvSpPr/>
          <p:nvPr/>
        </p:nvSpPr>
        <p:spPr>
          <a:xfrm>
            <a:off x="5642043" y="4910023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圆角矩形 61"/>
          <p:cNvSpPr/>
          <p:nvPr/>
        </p:nvSpPr>
        <p:spPr>
          <a:xfrm>
            <a:off x="6746943" y="491002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算法</a:t>
            </a:r>
            <a:endParaRPr lang="zh-CN" altLang="en-US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圆角矩形 6"/>
          <p:cNvSpPr/>
          <p:nvPr/>
        </p:nvSpPr>
        <p:spPr>
          <a:xfrm>
            <a:off x="6746944" y="3140427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2.2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圆角矩形 60"/>
          <p:cNvSpPr/>
          <p:nvPr/>
        </p:nvSpPr>
        <p:spPr>
          <a:xfrm>
            <a:off x="8025938" y="3140427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关联容器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圆角矩形 6"/>
          <p:cNvSpPr/>
          <p:nvPr/>
        </p:nvSpPr>
        <p:spPr>
          <a:xfrm>
            <a:off x="6746944" y="2646923"/>
            <a:ext cx="911156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2.1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圆角矩形 60"/>
          <p:cNvSpPr/>
          <p:nvPr/>
        </p:nvSpPr>
        <p:spPr>
          <a:xfrm>
            <a:off x="8025938" y="2646923"/>
            <a:ext cx="2197561" cy="3384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顺序容器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STL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编译时发生了什么？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9135" y="1908175"/>
            <a:ext cx="10751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由于</a:t>
            </a:r>
            <a:r>
              <a:rPr lang="en-US" altLang="zh-CN"/>
              <a:t>C++</a:t>
            </a:r>
            <a:r>
              <a:rPr lang="zh-CN" altLang="en-US"/>
              <a:t>模板的限制，</a:t>
            </a:r>
            <a:r>
              <a:rPr lang="en-US" altLang="zh-CN"/>
              <a:t>STL</a:t>
            </a:r>
            <a:r>
              <a:rPr lang="zh-CN" altLang="en-US"/>
              <a:t>以头文件方式分发。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这也就是说，编译</a:t>
            </a:r>
            <a:r>
              <a:rPr lang="en-US" altLang="zh-CN"/>
              <a:t>STL</a:t>
            </a:r>
            <a:r>
              <a:rPr lang="zh-CN" altLang="en-US"/>
              <a:t>时首先会将</a:t>
            </a:r>
            <a:r>
              <a:rPr lang="en-US" altLang="zh-CN"/>
              <a:t>STL</a:t>
            </a:r>
            <a:r>
              <a:rPr lang="zh-CN" altLang="en-US"/>
              <a:t>里的所有内容都复制粘贴到源文件中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5815" y="3190240"/>
            <a:ext cx="10020935" cy="1476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$ time g++ bits.cpp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real    0m1.005s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    0m0.834s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sys     0m0.041s</a:t>
            </a:r>
            <a:endParaRPr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5815" y="4940935"/>
            <a:ext cx="10020300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 bits.cpp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#include &lt;bits/stdc++.h&gt;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int main() {}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3815" y="4018915"/>
            <a:ext cx="5570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编译毫无内容的</a:t>
            </a:r>
            <a:r>
              <a:rPr lang="en-US" altLang="zh-CN"/>
              <a:t>bits.cpp</a:t>
            </a:r>
            <a:r>
              <a:rPr lang="zh-CN" altLang="en-US"/>
              <a:t>，编译器用了惊人的</a:t>
            </a:r>
            <a:r>
              <a:rPr lang="en-US" altLang="zh-CN"/>
              <a:t>0.834</a:t>
            </a:r>
            <a:r>
              <a:rPr lang="zh-CN" altLang="en-US"/>
              <a:t>秒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STL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  <a:sym typeface="+mn-ea"/>
              </a:rPr>
              <a:t>编译时发生了什么？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1015" y="1847215"/>
            <a:ext cx="10066020" cy="645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$ g++ -E bits.cpp | wc -l</a:t>
            </a:r>
            <a:endParaRPr lang="en-US" altLang="zh-CN">
              <a:latin typeface="Consolas" panose="020B0609020204030204" pitchFamily="49" charset="0"/>
              <a:cs typeface="Consolas" panose="020B0609020204030204" pitchFamily="49" charset="0"/>
              <a:sym typeface="+mn-ea"/>
            </a:endParaRPr>
          </a:p>
          <a:p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105803</a:t>
            </a:r>
            <a:endParaRPr lang="en-US" altLang="zh-CN">
              <a:latin typeface="Consolas" panose="020B0609020204030204" pitchFamily="49" charset="0"/>
              <a:cs typeface="Consolas" panose="020B0609020204030204" pitchFamily="49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7235" y="3256915"/>
            <a:ext cx="82677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FF0000"/>
                </a:solidFill>
              </a:rPr>
              <a:t>将所有</a:t>
            </a:r>
            <a:r>
              <a:rPr lang="en-US" altLang="zh-CN" sz="3600">
                <a:solidFill>
                  <a:srgbClr val="FF0000"/>
                </a:solidFill>
              </a:rPr>
              <a:t>C++</a:t>
            </a:r>
            <a:r>
              <a:rPr lang="zh-CN" altLang="en-US" sz="3600">
                <a:solidFill>
                  <a:srgbClr val="FF0000"/>
                </a:solidFill>
              </a:rPr>
              <a:t>标准库包含的后果是：</a:t>
            </a:r>
            <a:endParaRPr lang="zh-CN" altLang="en-US" sz="3600">
              <a:solidFill>
                <a:srgbClr val="FF0000"/>
              </a:solidFill>
            </a:endParaRPr>
          </a:p>
          <a:p>
            <a:endParaRPr lang="zh-CN" altLang="en-US" sz="3600">
              <a:solidFill>
                <a:srgbClr val="FF0000"/>
              </a:solidFill>
            </a:endParaRPr>
          </a:p>
          <a:p>
            <a:r>
              <a:rPr lang="zh-CN" altLang="en-US" sz="3600">
                <a:solidFill>
                  <a:srgbClr val="FF0000"/>
                </a:solidFill>
              </a:rPr>
              <a:t>预处理后得到</a:t>
            </a:r>
            <a:r>
              <a:rPr lang="en-US" altLang="zh-CN" sz="3600">
                <a:solidFill>
                  <a:srgbClr val="FF0000"/>
                </a:solidFill>
              </a:rPr>
              <a:t>105803</a:t>
            </a:r>
            <a:r>
              <a:rPr lang="zh-CN" altLang="en-US" sz="3600">
                <a:solidFill>
                  <a:srgbClr val="FF0000"/>
                </a:solidFill>
              </a:rPr>
              <a:t>行的源文件！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建议与展望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0075" y="1892935"/>
            <a:ext cx="1082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建议：绝对不要在工程项目中使用</a:t>
            </a:r>
            <a:r>
              <a:rPr lang="en-US" altLang="zh-CN"/>
              <a:t>bits/stdc++.h</a:t>
            </a:r>
            <a:r>
              <a:rPr lang="zh-CN" altLang="en-US"/>
              <a:t>，只引入需要的头文件。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0075" y="2449195"/>
            <a:ext cx="10377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C++20</a:t>
            </a:r>
            <a:r>
              <a:rPr lang="zh-CN" altLang="en-US"/>
              <a:t>引入了现代编程语言一般都具有的</a:t>
            </a:r>
            <a:r>
              <a:rPr lang="en-US" altLang="zh-CN"/>
              <a:t>module</a:t>
            </a:r>
            <a:r>
              <a:rPr lang="zh-CN" altLang="en-US"/>
              <a:t>系统，可以解决头文件带来的编译速度问题。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但不要过于乐观，</a:t>
            </a:r>
            <a:r>
              <a:rPr lang="en-US" altLang="zh-CN"/>
              <a:t>C++</a:t>
            </a:r>
            <a:r>
              <a:rPr lang="zh-CN" altLang="en-US"/>
              <a:t>标准库在</a:t>
            </a:r>
            <a:r>
              <a:rPr lang="en-US" altLang="zh-CN"/>
              <a:t>C++20</a:t>
            </a:r>
            <a:r>
              <a:rPr lang="zh-CN" altLang="en-US"/>
              <a:t>中仍然以头文件分发。目前只有微软实现了</a:t>
            </a:r>
            <a:r>
              <a:rPr lang="en-US" altLang="zh-CN"/>
              <a:t>C++</a:t>
            </a:r>
            <a:r>
              <a:rPr lang="zh-CN" altLang="en-US"/>
              <a:t>标准库的</a:t>
            </a:r>
            <a:r>
              <a:rPr lang="en-US" altLang="zh-CN"/>
              <a:t>module</a:t>
            </a:r>
            <a:r>
              <a:rPr lang="zh-CN" altLang="en-US"/>
              <a:t>化，</a:t>
            </a:r>
            <a:r>
              <a:rPr lang="en-US" altLang="zh-CN"/>
              <a:t>msvc16.8</a:t>
            </a:r>
            <a:r>
              <a:rPr lang="zh-CN" altLang="en-US"/>
              <a:t>以上版本支持以下写法：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2475" y="3890010"/>
            <a:ext cx="10073640" cy="2306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import std.core;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using namespace std;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   cout &lt;&lt; "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hello, world</a:t>
            </a:r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"</a:t>
            </a:r>
            <a:r>
              <a:rPr lang="en-US" altLang="zh-CN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;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容器适配器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77438"/>
            <a:ext cx="10515600" cy="42995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容器适配器提供顺序容器之上的不同功能接口（界面）。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12" name="Group 10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91026" y="2581377"/>
          <a:ext cx="7899400" cy="3718200"/>
        </p:xfrm>
        <a:graphic>
          <a:graphicData uri="http://schemas.openxmlformats.org/drawingml/2006/table">
            <a:tbl>
              <a:tblPr/>
              <a:tblGrid>
                <a:gridCol w="2066925"/>
                <a:gridCol w="4116387"/>
                <a:gridCol w="1716088"/>
              </a:tblGrid>
              <a:tr h="42660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类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名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说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明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所在头文件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710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stack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栈。元素的插入和删除只在栈顶进行，支持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后进先出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LIFO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）的元素访问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&lt;stack&gt;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710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queue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队列。在尾端插入元素，在头端删除元素，支持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先进先出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FIFO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）的元素访问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&lt;queue&gt;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710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priority_deque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带优先级管理的队列。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元素按优先级从高到低排列，使用元素类型的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</a:t>
                      </a: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操作确定优先级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&lt;queue&gt;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75" marB="45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栈的功能接口（操作）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9" name="Group 3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710752" y="1701294"/>
          <a:ext cx="8602662" cy="3902074"/>
        </p:xfrm>
        <a:graphic>
          <a:graphicData uri="http://schemas.openxmlformats.org/drawingml/2006/table">
            <a:tbl>
              <a:tblPr/>
              <a:tblGrid>
                <a:gridCol w="1554162"/>
                <a:gridCol w="3940175"/>
                <a:gridCol w="3108325"/>
              </a:tblGrid>
              <a:tr h="3963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操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作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操作效果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实现方式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push(item)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将值为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的新元素压入栈顶，无返回值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push_back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pop()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删除栈顶元素，无返回值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pop_back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top() 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返回栈顶元素的值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back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empty()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若栈为空，则返回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；否则，返回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empty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size()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返回栈中元素的数目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size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" name="Picture 36" descr="未命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887" y="5839241"/>
            <a:ext cx="4089366" cy="77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5885" y="17564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已有基本功能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78770" y="262191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都是在尾部操作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队列的功能接口（操作）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7" name="Group 4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71773" y="1711089"/>
          <a:ext cx="8747125" cy="3687828"/>
        </p:xfrm>
        <a:graphic>
          <a:graphicData uri="http://schemas.openxmlformats.org/drawingml/2006/table">
            <a:tbl>
              <a:tblPr/>
              <a:tblGrid>
                <a:gridCol w="1474787"/>
                <a:gridCol w="3635375"/>
                <a:gridCol w="3636963"/>
              </a:tblGrid>
              <a:tr h="396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操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作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操作效果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实现方式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99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push(item)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将值为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的新元素插入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队尾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，无返回值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push_back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99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pop()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队首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元素，无返回值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pop_front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front() 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返回队首元素的值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front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back()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返回队尾元素的值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back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99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empty()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若队列为空，则返回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；否则，返回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empty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1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size()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返回队列中元素的数目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size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702" marB="45702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Picture 38" descr="5-3-2_clip_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4"/>
          <a:stretch>
            <a:fillRect/>
          </a:stretch>
        </p:blipFill>
        <p:spPr bwMode="auto">
          <a:xfrm>
            <a:off x="3047608" y="5458757"/>
            <a:ext cx="5031214" cy="10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优先队列的功能接口（操作）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graphicFrame>
        <p:nvGraphicFramePr>
          <p:cNvPr id="9" name="Group 3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500593" y="1717405"/>
          <a:ext cx="8999537" cy="3565692"/>
        </p:xfrm>
        <a:graphic>
          <a:graphicData uri="http://schemas.openxmlformats.org/drawingml/2006/table">
            <a:tbl>
              <a:tblPr/>
              <a:tblGrid>
                <a:gridCol w="1317625"/>
                <a:gridCol w="3821112"/>
                <a:gridCol w="3860800"/>
              </a:tblGrid>
              <a:tr h="36566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操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    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作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操作效果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实现方式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27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push(item)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按优先级顺序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将值为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item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的新元素插入到队列中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适当位置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，无返回值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首先调用基础容器的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push_back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操作，然后调用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堆排序算法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push_heap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对元素进行重新排列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27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pop()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队首元素（优先级最高的元素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），无返回值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首先调用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堆操作算法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pop_heap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删除堆顶元素，然后调用基础容器的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pop_back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6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top() 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返回队首元素的值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front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9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empty()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若优先级队列为空，则返回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；否则，返回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empty</a:t>
                      </a: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6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size()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返回优先级队列中元素的数目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defRPr sz="2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调用基础容器的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size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操作实现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T="45681" marB="45681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Picture 38" descr="5-3-2_clip_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4"/>
          <a:stretch>
            <a:fillRect/>
          </a:stretch>
        </p:blipFill>
        <p:spPr bwMode="auto">
          <a:xfrm>
            <a:off x="3119269" y="5377504"/>
            <a:ext cx="5616575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3838407" y="5696592"/>
            <a:ext cx="288925" cy="144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Times New Roman" panose="02020603050405020304" pitchFamily="18" charset="0"/>
            </a:endParaRPr>
          </a:p>
        </p:txBody>
      </p:sp>
      <p:sp>
        <p:nvSpPr>
          <p:cNvPr id="14" name="Rectangle 40"/>
          <p:cNvSpPr>
            <a:spLocks noChangeArrowheads="1"/>
          </p:cNvSpPr>
          <p:nvPr/>
        </p:nvSpPr>
        <p:spPr bwMode="auto">
          <a:xfrm>
            <a:off x="7727782" y="5696592"/>
            <a:ext cx="288925" cy="144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Times New Roman" panose="02020603050405020304" pitchFamily="18" charset="0"/>
            </a:endParaRPr>
          </a:p>
        </p:txBody>
      </p:sp>
      <p:sp>
        <p:nvSpPr>
          <p:cNvPr id="15" name="Line 41"/>
          <p:cNvSpPr>
            <a:spLocks noChangeShapeType="1"/>
          </p:cNvSpPr>
          <p:nvPr/>
        </p:nvSpPr>
        <p:spPr bwMode="auto">
          <a:xfrm flipH="1">
            <a:off x="3766969" y="5768029"/>
            <a:ext cx="287338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Line 42"/>
          <p:cNvSpPr>
            <a:spLocks noChangeShapeType="1"/>
          </p:cNvSpPr>
          <p:nvPr/>
        </p:nvSpPr>
        <p:spPr bwMode="auto">
          <a:xfrm flipH="1">
            <a:off x="7727782" y="5768029"/>
            <a:ext cx="287337" cy="0"/>
          </a:xfrm>
          <a:prstGeom prst="line">
            <a:avLst/>
          </a:prstGeom>
          <a:noFill/>
          <a:ln w="31750">
            <a:solidFill>
              <a:schemeClr val="tx1"/>
            </a:solidFill>
            <a:miter lim="800000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" name="Rectangle 43"/>
          <p:cNvSpPr>
            <a:spLocks noChangeArrowheads="1"/>
          </p:cNvSpPr>
          <p:nvPr/>
        </p:nvSpPr>
        <p:spPr bwMode="auto">
          <a:xfrm>
            <a:off x="4389269" y="5623567"/>
            <a:ext cx="288925" cy="2174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 dirty="0">
                <a:latin typeface="Times New Roman" panose="02020603050405020304" pitchFamily="18" charset="0"/>
              </a:rPr>
              <a:t>10</a:t>
            </a:r>
            <a:endParaRPr lang="en-US" altLang="zh-CN" sz="1800" b="0" dirty="0">
              <a:latin typeface="Times New Roman" panose="02020603050405020304" pitchFamily="18" charset="0"/>
            </a:endParaRPr>
          </a:p>
        </p:txBody>
      </p:sp>
      <p:sp>
        <p:nvSpPr>
          <p:cNvPr id="18" name="Rectangle 44"/>
          <p:cNvSpPr>
            <a:spLocks noChangeArrowheads="1"/>
          </p:cNvSpPr>
          <p:nvPr/>
        </p:nvSpPr>
        <p:spPr bwMode="auto">
          <a:xfrm>
            <a:off x="7222957" y="6272854"/>
            <a:ext cx="288925" cy="217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latin typeface="Times New Roman" panose="02020603050405020304" pitchFamily="18" charset="0"/>
              </a:rPr>
              <a:t>back</a:t>
            </a:r>
            <a:endParaRPr lang="en-US" altLang="zh-CN" sz="1800" b="0">
              <a:latin typeface="Times New Roman" panose="02020603050405020304" pitchFamily="18" charset="0"/>
            </a:endParaRPr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>
            <a:off x="4919494" y="5623567"/>
            <a:ext cx="288925" cy="2174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latin typeface="Times New Roman" panose="02020603050405020304" pitchFamily="18" charset="0"/>
              </a:rPr>
              <a:t>8</a:t>
            </a:r>
            <a:endParaRPr lang="en-US" altLang="zh-CN" sz="1800" b="0">
              <a:latin typeface="Times New Roman" panose="02020603050405020304" pitchFamily="18" charset="0"/>
            </a:endParaRPr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494169" y="5623567"/>
            <a:ext cx="288925" cy="2174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latin typeface="Times New Roman" panose="02020603050405020304" pitchFamily="18" charset="0"/>
              </a:rPr>
              <a:t>7</a:t>
            </a:r>
            <a:endParaRPr lang="en-US" altLang="zh-CN" sz="1800" b="0">
              <a:latin typeface="Times New Roman" panose="02020603050405020304" pitchFamily="18" charset="0"/>
            </a:endParaRPr>
          </a:p>
        </p:txBody>
      </p:sp>
      <p:sp>
        <p:nvSpPr>
          <p:cNvPr id="21" name="Rectangle 47"/>
          <p:cNvSpPr>
            <a:spLocks noChangeArrowheads="1"/>
          </p:cNvSpPr>
          <p:nvPr/>
        </p:nvSpPr>
        <p:spPr bwMode="auto">
          <a:xfrm>
            <a:off x="6070432" y="5623567"/>
            <a:ext cx="288925" cy="2174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latin typeface="Times New Roman" panose="02020603050405020304" pitchFamily="18" charset="0"/>
              </a:rPr>
              <a:t>3</a:t>
            </a:r>
            <a:endParaRPr lang="en-US" altLang="zh-CN" sz="1800" b="0">
              <a:latin typeface="Times New Roman" panose="02020603050405020304" pitchFamily="18" charset="0"/>
            </a:endParaRPr>
          </a:p>
        </p:txBody>
      </p:sp>
      <p:sp>
        <p:nvSpPr>
          <p:cNvPr id="22" name="Rectangle 48"/>
          <p:cNvSpPr>
            <a:spLocks noChangeArrowheads="1"/>
          </p:cNvSpPr>
          <p:nvPr/>
        </p:nvSpPr>
        <p:spPr bwMode="auto">
          <a:xfrm>
            <a:off x="6646694" y="5623567"/>
            <a:ext cx="288925" cy="2174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latin typeface="Times New Roman" panose="02020603050405020304" pitchFamily="18" charset="0"/>
              </a:rPr>
              <a:t>2</a:t>
            </a:r>
            <a:endParaRPr lang="en-US" altLang="zh-CN" sz="1800" b="0">
              <a:latin typeface="Times New Roman" panose="02020603050405020304" pitchFamily="18" charset="0"/>
            </a:endParaRPr>
          </a:p>
        </p:txBody>
      </p:sp>
      <p:sp>
        <p:nvSpPr>
          <p:cNvPr id="23" name="Rectangle 49"/>
          <p:cNvSpPr>
            <a:spLocks noChangeArrowheads="1"/>
          </p:cNvSpPr>
          <p:nvPr/>
        </p:nvSpPr>
        <p:spPr bwMode="auto">
          <a:xfrm>
            <a:off x="7222957" y="5623567"/>
            <a:ext cx="288925" cy="2174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b="0">
                <a:latin typeface="Times New Roman" panose="02020603050405020304" pitchFamily="18" charset="0"/>
              </a:rPr>
              <a:t>0</a:t>
            </a:r>
            <a:endParaRPr lang="en-US" altLang="zh-CN" sz="18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适配器 与 容器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标准库中定义的</a:t>
            </a:r>
            <a:r>
              <a:rPr lang="zh-CN" altLang="en-US" dirty="0">
                <a:highlight>
                  <a:srgbClr val="FFFF00"/>
                </a:highlight>
              </a:rPr>
              <a:t>容器适配器都是基于顺序容器建立的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zh-CN" altLang="en-US" dirty="0"/>
              <a:t>程序员在创建适配器对象时可以选择相应的基础容器类。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  1</a:t>
            </a:r>
            <a:r>
              <a:rPr lang="zh-CN" altLang="en-US" dirty="0"/>
              <a:t>）</a:t>
            </a:r>
            <a:r>
              <a:rPr lang="en-US" altLang="zh-CN" dirty="0"/>
              <a:t>stack</a:t>
            </a:r>
            <a:r>
              <a:rPr lang="zh-CN" altLang="en-US" dirty="0"/>
              <a:t>适配器可以建立在</a:t>
            </a:r>
            <a:r>
              <a:rPr lang="en-US" altLang="zh-CN" dirty="0"/>
              <a:t>vector</a:t>
            </a:r>
            <a:r>
              <a:rPr lang="zh-CN" altLang="en-US" dirty="0"/>
              <a:t>、</a:t>
            </a:r>
            <a:r>
              <a:rPr lang="en-US" altLang="zh-CN" dirty="0"/>
              <a:t>list</a:t>
            </a:r>
            <a:r>
              <a:rPr lang="zh-CN" altLang="en-US" dirty="0"/>
              <a:t>或</a:t>
            </a:r>
            <a:r>
              <a:rPr lang="en-US" altLang="zh-CN" dirty="0"/>
              <a:t>deque</a:t>
            </a:r>
            <a:r>
              <a:rPr lang="zh-CN" altLang="en-US" dirty="0"/>
              <a:t>容器上。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  2</a:t>
            </a:r>
            <a:r>
              <a:rPr lang="zh-CN" altLang="en-US" dirty="0"/>
              <a:t>）</a:t>
            </a:r>
            <a:r>
              <a:rPr lang="en-US" altLang="zh-CN" dirty="0"/>
              <a:t>queue</a:t>
            </a:r>
            <a:r>
              <a:rPr lang="zh-CN" altLang="en-US" dirty="0"/>
              <a:t>适配器只能建立在</a:t>
            </a:r>
            <a:r>
              <a:rPr lang="en-US" altLang="zh-CN" dirty="0"/>
              <a:t>list</a:t>
            </a:r>
            <a:r>
              <a:rPr lang="zh-CN" altLang="en-US" dirty="0"/>
              <a:t>或</a:t>
            </a:r>
            <a:r>
              <a:rPr lang="en-US" altLang="zh-CN" dirty="0"/>
              <a:t>deque</a:t>
            </a:r>
            <a:r>
              <a:rPr lang="zh-CN" altLang="en-US" dirty="0"/>
              <a:t>容器上。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  3</a:t>
            </a:r>
            <a:r>
              <a:rPr lang="zh-CN" altLang="en-US" dirty="0"/>
              <a:t>）</a:t>
            </a:r>
            <a:r>
              <a:rPr lang="en-US" altLang="zh-CN" dirty="0" err="1"/>
              <a:t>priority_queue</a:t>
            </a:r>
            <a:r>
              <a:rPr lang="zh-CN" altLang="en-US" dirty="0"/>
              <a:t>适配器只能建立在</a:t>
            </a:r>
            <a:r>
              <a:rPr lang="en-US" altLang="zh-CN" dirty="0"/>
              <a:t>vector</a:t>
            </a:r>
            <a:r>
              <a:rPr lang="zh-CN" altLang="en-US" dirty="0"/>
              <a:t>或</a:t>
            </a:r>
            <a:r>
              <a:rPr lang="en-US" altLang="zh-CN" dirty="0"/>
              <a:t>list</a:t>
            </a:r>
            <a:r>
              <a:rPr lang="zh-CN" altLang="en-US" dirty="0"/>
              <a:t>容器上。</a:t>
            </a:r>
            <a:endParaRPr lang="zh-CN" altLang="en-US" dirty="0"/>
          </a:p>
          <a:p>
            <a:r>
              <a:rPr lang="zh-CN" altLang="en-US" dirty="0"/>
              <a:t>如果创建适配器对象时不指定基础容器，则</a:t>
            </a:r>
            <a:r>
              <a:rPr lang="en-US" altLang="zh-CN" dirty="0">
                <a:highlight>
                  <a:srgbClr val="FFFF00"/>
                </a:highlight>
              </a:rPr>
              <a:t>stack</a:t>
            </a:r>
            <a:r>
              <a:rPr lang="zh-CN" altLang="en-US" dirty="0">
                <a:highlight>
                  <a:srgbClr val="FFFF00"/>
                </a:highlight>
              </a:rPr>
              <a:t>和</a:t>
            </a:r>
            <a:r>
              <a:rPr lang="en-US" altLang="zh-CN" dirty="0">
                <a:highlight>
                  <a:srgbClr val="FFFF00"/>
                </a:highlight>
              </a:rPr>
              <a:t>queue</a:t>
            </a:r>
            <a:r>
              <a:rPr lang="zh-CN" altLang="en-US" dirty="0">
                <a:highlight>
                  <a:srgbClr val="FFFF00"/>
                </a:highlight>
              </a:rPr>
              <a:t>默认采用</a:t>
            </a:r>
            <a:r>
              <a:rPr lang="en-US" altLang="zh-CN" dirty="0">
                <a:highlight>
                  <a:srgbClr val="FFFF00"/>
                </a:highlight>
              </a:rPr>
              <a:t>deque</a:t>
            </a:r>
            <a:r>
              <a:rPr lang="zh-CN" altLang="en-US" dirty="0">
                <a:highlight>
                  <a:srgbClr val="FFFF00"/>
                </a:highlight>
              </a:rPr>
              <a:t>实现，而</a:t>
            </a:r>
            <a:r>
              <a:rPr lang="en-US" altLang="zh-CN" dirty="0" err="1">
                <a:highlight>
                  <a:srgbClr val="FFFF00"/>
                </a:highlight>
              </a:rPr>
              <a:t>priority_queue</a:t>
            </a:r>
            <a:r>
              <a:rPr lang="zh-CN" altLang="en-US" dirty="0">
                <a:highlight>
                  <a:srgbClr val="FFFF00"/>
                </a:highlight>
              </a:rPr>
              <a:t>则默认采用</a:t>
            </a:r>
            <a:r>
              <a:rPr lang="en-US" altLang="zh-CN" dirty="0">
                <a:highlight>
                  <a:srgbClr val="FFFF00"/>
                </a:highlight>
              </a:rPr>
              <a:t>vector</a:t>
            </a:r>
            <a:r>
              <a:rPr lang="zh-CN" altLang="en-US" dirty="0"/>
              <a:t>实现。 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适配器 与 容器（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Stack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为例）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7358" y="1702340"/>
            <a:ext cx="1040859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定义于头文件 </a:t>
            </a:r>
            <a:r>
              <a:rPr lang="en-US" altLang="zh-CN" sz="1400" dirty="0"/>
              <a:t>&lt;stack&gt;</a:t>
            </a:r>
            <a:endParaRPr lang="en-US" altLang="zh-CN" sz="1400" dirty="0"/>
          </a:p>
          <a:p>
            <a:r>
              <a:rPr lang="en-US" altLang="zh-CN" dirty="0">
                <a:solidFill>
                  <a:srgbClr val="C00000"/>
                </a:solidFill>
              </a:rPr>
              <a:t>template&lt;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    class T,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    class Container = std::deque&lt;T&gt;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&gt; class stack;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std::stack </a:t>
            </a:r>
            <a:r>
              <a:rPr lang="zh-CN" altLang="en-US" dirty="0"/>
              <a:t>类是容器适配器，它给予程序员栈的功能</a:t>
            </a:r>
            <a:r>
              <a:rPr lang="en-US" altLang="zh-CN" dirty="0"/>
              <a:t>——</a:t>
            </a:r>
            <a:r>
              <a:rPr lang="zh-CN" altLang="en-US" dirty="0"/>
              <a:t>特别是 </a:t>
            </a:r>
            <a:r>
              <a:rPr lang="en-US" altLang="zh-CN" dirty="0"/>
              <a:t>FILO </a:t>
            </a:r>
            <a:r>
              <a:rPr lang="zh-CN" altLang="en-US" dirty="0"/>
              <a:t>（先进后出）数据结构。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模板形参</a:t>
            </a:r>
            <a:endParaRPr lang="zh-CN" altLang="en-US" dirty="0"/>
          </a:p>
          <a:p>
            <a:r>
              <a:rPr lang="en-US" altLang="zh-CN" sz="1600" dirty="0"/>
              <a:t>            </a:t>
            </a:r>
            <a:r>
              <a:rPr lang="en-US" altLang="zh-CN" sz="1600" dirty="0">
                <a:highlight>
                  <a:srgbClr val="FFFF00"/>
                </a:highlight>
              </a:rPr>
              <a:t> T	- </a:t>
            </a:r>
            <a:r>
              <a:rPr lang="zh-CN" altLang="en-US" sz="1600" dirty="0">
                <a:highlight>
                  <a:srgbClr val="FFFF00"/>
                </a:highlight>
              </a:rPr>
              <a:t>存储的元素类型。</a:t>
            </a:r>
            <a:endParaRPr lang="en-US" altLang="zh-CN" sz="1600" dirty="0">
              <a:highlight>
                <a:srgbClr val="FFFF00"/>
              </a:highlight>
            </a:endParaRPr>
          </a:p>
          <a:p>
            <a:r>
              <a:rPr lang="en-US" altLang="zh-CN" sz="1600" dirty="0">
                <a:highlight>
                  <a:srgbClr val="FFFF00"/>
                </a:highlight>
              </a:rPr>
              <a:t>Container	- </a:t>
            </a:r>
            <a:r>
              <a:rPr lang="zh-CN" altLang="en-US" sz="1600" dirty="0">
                <a:highlight>
                  <a:srgbClr val="FFFF00"/>
                </a:highlight>
              </a:rPr>
              <a:t>用于存储元素的底层容器类型。容器必须满足序列容器 </a:t>
            </a:r>
            <a:r>
              <a:rPr lang="en-US" altLang="zh-CN" sz="1600" dirty="0">
                <a:highlight>
                  <a:srgbClr val="FFFF00"/>
                </a:highlight>
              </a:rPr>
              <a:t>(</a:t>
            </a:r>
            <a:r>
              <a:rPr lang="en-US" altLang="zh-CN" sz="1600" dirty="0" err="1">
                <a:highlight>
                  <a:srgbClr val="FFFF00"/>
                </a:highlight>
              </a:rPr>
              <a:t>SequenceContainer</a:t>
            </a:r>
            <a:r>
              <a:rPr lang="en-US" altLang="zh-CN" sz="1600" dirty="0">
                <a:highlight>
                  <a:srgbClr val="FFFF00"/>
                </a:highlight>
              </a:rPr>
              <a:t>) </a:t>
            </a:r>
            <a:r>
              <a:rPr lang="zh-CN" altLang="en-US" sz="1600" dirty="0">
                <a:highlight>
                  <a:srgbClr val="FFFF00"/>
                </a:highlight>
              </a:rPr>
              <a:t>的要求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en-US" altLang="zh-CN" sz="1600" dirty="0"/>
              <a:t>	</a:t>
            </a:r>
            <a:r>
              <a:rPr lang="zh-CN" altLang="en-US" sz="1600" dirty="0"/>
              <a:t>另外，它必须提供拥有通常语义的下列函数：</a:t>
            </a:r>
            <a:endParaRPr lang="zh-CN" alt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back()</a:t>
            </a:r>
            <a:endParaRPr lang="en-US" altLang="zh-CN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push_back</a:t>
            </a:r>
            <a:r>
              <a:rPr lang="en-US" altLang="zh-CN" sz="1600" dirty="0"/>
              <a:t>()</a:t>
            </a:r>
            <a:endParaRPr lang="en-US" altLang="zh-CN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pop_back</a:t>
            </a:r>
            <a:r>
              <a:rPr lang="en-US" altLang="zh-CN" sz="1600" dirty="0"/>
              <a:t>()</a:t>
            </a:r>
            <a:endParaRPr lang="en-US" altLang="zh-CN" sz="1600" dirty="0"/>
          </a:p>
          <a:p>
            <a:pPr lvl="2"/>
            <a:r>
              <a:rPr lang="zh-CN" altLang="en-US" sz="1600" dirty="0"/>
              <a:t>标准容器 </a:t>
            </a:r>
            <a:r>
              <a:rPr lang="en-US" altLang="zh-CN" sz="1600" dirty="0"/>
              <a:t>std::vector </a:t>
            </a:r>
            <a:r>
              <a:rPr lang="zh-CN" altLang="en-US" sz="1600" dirty="0"/>
              <a:t>、 </a:t>
            </a:r>
            <a:r>
              <a:rPr lang="en-US" altLang="zh-CN" sz="1600" dirty="0"/>
              <a:t>std::deque </a:t>
            </a:r>
            <a:r>
              <a:rPr lang="zh-CN" altLang="en-US" sz="1600" dirty="0"/>
              <a:t>和 </a:t>
            </a:r>
            <a:r>
              <a:rPr lang="en-US" altLang="zh-CN" sz="1600" dirty="0"/>
              <a:t>std::list </a:t>
            </a:r>
            <a:r>
              <a:rPr lang="zh-CN" altLang="en-US" sz="1600" dirty="0"/>
              <a:t>满足这些要求。若不为特定的 </a:t>
            </a:r>
            <a:r>
              <a:rPr lang="en-US" altLang="zh-CN" sz="1600" dirty="0"/>
              <a:t>stack </a:t>
            </a:r>
            <a:r>
              <a:rPr lang="zh-CN" altLang="en-US" sz="1600" dirty="0"/>
              <a:t>类特化指定容器类，则使用标准容器 </a:t>
            </a:r>
            <a:r>
              <a:rPr lang="en-US" altLang="zh-CN" sz="1600" dirty="0"/>
              <a:t>std::deque 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3074035" y="6210300"/>
            <a:ext cx="1771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deque:</a:t>
            </a:r>
            <a:r>
              <a:rPr lang="zh-CN" altLang="en-US">
                <a:solidFill>
                  <a:srgbClr val="FF0000"/>
                </a:solidFill>
              </a:rPr>
              <a:t>双端队列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79465" y="3823970"/>
            <a:ext cx="6122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可以特化容器类型，如</a:t>
            </a:r>
            <a:r>
              <a:rPr lang="en-US" altLang="zh-CN"/>
              <a:t>stack&lt;char,std::vector&lt;char&gt;&gt; cstack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学论网-矩形 1"/>
          <p:cNvSpPr/>
          <p:nvPr/>
        </p:nvSpPr>
        <p:spPr>
          <a:xfrm>
            <a:off x="0" y="810871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构造函数示例（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Stack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为例）</a:t>
            </a:r>
            <a:endParaRPr lang="en-US" altLang="zh-CN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7358" y="1702340"/>
            <a:ext cx="104085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#include &lt;stack&gt;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#include &lt;deque&gt;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#include &lt;iostream&gt;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int main()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{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std::stack&lt;int&gt; c1;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c1.push(5);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std::</a:t>
            </a:r>
            <a:r>
              <a:rPr lang="en-US" altLang="zh-CN" sz="1600" dirty="0" err="1">
                <a:latin typeface="Consolas" panose="020B0609020204030204" pitchFamily="49" charset="0"/>
              </a:rPr>
              <a:t>cout</a:t>
            </a:r>
            <a:r>
              <a:rPr lang="en-US" altLang="zh-CN" sz="1600" dirty="0">
                <a:latin typeface="Consolas" panose="020B0609020204030204" pitchFamily="49" charset="0"/>
              </a:rPr>
              <a:t> &lt;&lt; c1.size() &lt;&lt; '\n';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std::stack&lt;int&gt; c2(c1);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std::</a:t>
            </a:r>
            <a:r>
              <a:rPr lang="en-US" altLang="zh-CN" sz="1600" dirty="0" err="1">
                <a:latin typeface="Consolas" panose="020B0609020204030204" pitchFamily="49" charset="0"/>
              </a:rPr>
              <a:t>cout</a:t>
            </a:r>
            <a:r>
              <a:rPr lang="en-US" altLang="zh-CN" sz="1600" dirty="0">
                <a:latin typeface="Consolas" panose="020B0609020204030204" pitchFamily="49" charset="0"/>
              </a:rPr>
              <a:t> &lt;&lt; c2.size() &lt;&lt; '\n';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std::deque&lt;int&gt; </a:t>
            </a:r>
            <a:r>
              <a:rPr lang="en-US" altLang="zh-CN" sz="1600" dirty="0" err="1">
                <a:latin typeface="Consolas" panose="020B0609020204030204" pitchFamily="49" charset="0"/>
              </a:rPr>
              <a:t>deq</a:t>
            </a:r>
            <a:r>
              <a:rPr lang="en-US" altLang="zh-CN" sz="1600" dirty="0">
                <a:latin typeface="Consolas" panose="020B0609020204030204" pitchFamily="49" charset="0"/>
              </a:rPr>
              <a:t> {3, 1, 4, 1, 5};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std::stack&lt;int&gt; c3(</a:t>
            </a:r>
            <a:r>
              <a:rPr lang="en-US" altLang="zh-CN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deq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</a:rPr>
              <a:t>);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std::</a:t>
            </a:r>
            <a:r>
              <a:rPr lang="en-US" altLang="zh-CN" sz="1600" dirty="0" err="1">
                <a:latin typeface="Consolas" panose="020B0609020204030204" pitchFamily="49" charset="0"/>
              </a:rPr>
              <a:t>cout</a:t>
            </a:r>
            <a:r>
              <a:rPr lang="en-US" altLang="zh-CN" sz="1600" dirty="0">
                <a:latin typeface="Consolas" panose="020B0609020204030204" pitchFamily="49" charset="0"/>
              </a:rPr>
              <a:t> &lt;&lt; c3.size() &lt;&lt; '\n';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816da2d3-df52-4198-83fd-e08cf2b044de}"/>
</p:tagLst>
</file>

<file path=ppt/tags/tag2.xml><?xml version="1.0" encoding="utf-8"?>
<p:tagLst xmlns:p="http://schemas.openxmlformats.org/presentationml/2006/main">
  <p:tag name="KSO_WM_UNIT_TABLE_BEAUTIFY" val="smartTable{5bb5b349-5228-4b5e-ae2b-5bd9f504214a}"/>
</p:tagLst>
</file>

<file path=ppt/tags/tag3.xml><?xml version="1.0" encoding="utf-8"?>
<p:tagLst xmlns:p="http://schemas.openxmlformats.org/presentationml/2006/main">
  <p:tag name="KSO_WM_UNIT_TABLE_BEAUTIFY" val="smartTable{037a43fa-841d-4fb0-9ea2-7f65fed46f0a}"/>
</p:tagLst>
</file>

<file path=ppt/tags/tag4.xml><?xml version="1.0" encoding="utf-8"?>
<p:tagLst xmlns:p="http://schemas.openxmlformats.org/presentationml/2006/main">
  <p:tag name="KSO_WM_UNIT_TABLE_BEAUTIFY" val="smartTable{2810c32e-cfa2-4eba-9e40-afa6805d4af0}"/>
</p:tagLst>
</file>

<file path=ppt/tags/tag5.xml><?xml version="1.0" encoding="utf-8"?>
<p:tagLst xmlns:p="http://schemas.openxmlformats.org/presentationml/2006/main">
  <p:tag name="KSO_WM_UNIT_TABLE_BEAUTIFY" val="smartTable{d8fccca9-d14a-48bb-8418-fe7f0f820303}"/>
</p:tagLst>
</file>

<file path=ppt/tags/tag6.xml><?xml version="1.0" encoding="utf-8"?>
<p:tagLst xmlns:p="http://schemas.openxmlformats.org/presentationml/2006/main">
  <p:tag name="KSO_WM_UNIT_TABLE_BEAUTIFY" val="smartTable{e51211c3-8e28-4ae8-bc11-1503479dd0e2}"/>
</p:tagLst>
</file>

<file path=ppt/tags/tag7.xml><?xml version="1.0" encoding="utf-8"?>
<p:tagLst xmlns:p="http://schemas.openxmlformats.org/presentationml/2006/main">
  <p:tag name="KSO_WM_UNIT_TABLE_BEAUTIFY" val="smartTable{a739b68f-6d87-4ea5-a265-cc0081680f8d}"/>
</p:tagLst>
</file>

<file path=ppt/tags/tag8.xml><?xml version="1.0" encoding="utf-8"?>
<p:tagLst xmlns:p="http://schemas.openxmlformats.org/presentationml/2006/main">
  <p:tag name="COMMONDATA" val="eyJoZGlkIjoiMDUxNjQxOGJmM2UzMDE1N2U0NWU1MzBkMTJkYTNkNjAifQ==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8371</Words>
  <Application>WPS 演示</Application>
  <PresentationFormat>宽屏</PresentationFormat>
  <Paragraphs>782</Paragraphs>
  <Slides>28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Impact MT Std</vt:lpstr>
      <vt:lpstr>Times New Roman</vt:lpstr>
      <vt:lpstr>黑体</vt:lpstr>
      <vt:lpstr>Consolas</vt:lpstr>
      <vt:lpstr>等线</vt:lpstr>
      <vt:lpstr>Arial Unicode MS</vt:lpstr>
      <vt:lpstr>等线 Light</vt:lpstr>
      <vt:lpstr>Courier</vt:lpstr>
      <vt:lpstr>Courier New</vt:lpstr>
      <vt:lpstr>DejaVu Sans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The dream of blue sea</cp:lastModifiedBy>
  <cp:revision>633</cp:revision>
  <dcterms:created xsi:type="dcterms:W3CDTF">2016-11-24T09:20:00Z</dcterms:created>
  <dcterms:modified xsi:type="dcterms:W3CDTF">2022-06-17T00:57:30Z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2052-11.1.0.11753</vt:lpwstr>
  </property>
  <property fmtid="{D5CDD505-2E9C-101B-9397-08002B2CF9AE}" pid="3" name="ICV">
    <vt:lpwstr>7E38F6AF0AEB4547AE4ACB4243E3DBEC</vt:lpwstr>
  </property>
</Properties>
</file>